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 id="2147483780" r:id="rId2"/>
  </p:sldMasterIdLst>
  <p:notesMasterIdLst>
    <p:notesMasterId r:id="rId30"/>
  </p:notesMasterIdLst>
  <p:sldIdLst>
    <p:sldId id="257" r:id="rId3"/>
    <p:sldId id="315" r:id="rId4"/>
    <p:sldId id="295" r:id="rId5"/>
    <p:sldId id="260" r:id="rId6"/>
    <p:sldId id="261" r:id="rId7"/>
    <p:sldId id="296" r:id="rId8"/>
    <p:sldId id="297" r:id="rId9"/>
    <p:sldId id="292" r:id="rId10"/>
    <p:sldId id="293" r:id="rId11"/>
    <p:sldId id="298" r:id="rId12"/>
    <p:sldId id="311" r:id="rId13"/>
    <p:sldId id="301" r:id="rId14"/>
    <p:sldId id="302" r:id="rId15"/>
    <p:sldId id="303" r:id="rId16"/>
    <p:sldId id="300" r:id="rId17"/>
    <p:sldId id="294" r:id="rId18"/>
    <p:sldId id="305" r:id="rId19"/>
    <p:sldId id="306" r:id="rId20"/>
    <p:sldId id="307" r:id="rId21"/>
    <p:sldId id="308" r:id="rId22"/>
    <p:sldId id="309" r:id="rId23"/>
    <p:sldId id="299" r:id="rId24"/>
    <p:sldId id="310" r:id="rId25"/>
    <p:sldId id="312" r:id="rId26"/>
    <p:sldId id="314" r:id="rId27"/>
    <p:sldId id="313" r:id="rId28"/>
    <p:sldId id="25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5" autoAdjust="0"/>
    <p:restoredTop sz="94660"/>
  </p:normalViewPr>
  <p:slideViewPr>
    <p:cSldViewPr snapToGrid="0">
      <p:cViewPr varScale="1">
        <p:scale>
          <a:sx n="56" d="100"/>
          <a:sy n="56" d="100"/>
        </p:scale>
        <p:origin x="19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07186-1A11-4CB6-AFAE-820386F2BD33}" type="datetimeFigureOut">
              <a:rPr lang="en-GB" smtClean="0"/>
              <a:t>14/04/2022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299E7-FE97-4DC0-86E3-3A1CB28C2385}" type="slidenum">
              <a:rPr lang="en-GB" smtClean="0"/>
              <a:t>‹#›</a:t>
            </a:fld>
            <a:endParaRPr lang="en-GB"/>
          </a:p>
        </p:txBody>
      </p:sp>
    </p:spTree>
    <p:extLst>
      <p:ext uri="{BB962C8B-B14F-4D97-AF65-F5344CB8AC3E}">
        <p14:creationId xmlns:p14="http://schemas.microsoft.com/office/powerpoint/2010/main" val="3248343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Discrete choice is when someone makes a choice from a finite set of exhaustive and mutually exclusive alternatives. Exhaustive means that every possible course of action is included. For example, in the holiday destination choice, one altenative is to stay home. Mutually exclusive means that you can ony choose one course of action. This means that if, in the partnership example, if you decide to date both Mike and Jerry, this is a single alternative that is different form dating either make or Jerry.</a:t>
            </a:r>
          </a:p>
        </p:txBody>
      </p:sp>
      <p:sp>
        <p:nvSpPr>
          <p:cNvPr id="4" name="Slide Number Placeholder 3"/>
          <p:cNvSpPr>
            <a:spLocks noGrp="1"/>
          </p:cNvSpPr>
          <p:nvPr>
            <p:ph type="sldNum" sz="quarter" idx="5"/>
          </p:nvPr>
        </p:nvSpPr>
        <p:spPr/>
        <p:txBody>
          <a:bodyPr/>
          <a:lstStyle/>
          <a:p>
            <a:fld id="{BBB299E7-FE97-4DC0-86E3-3A1CB28C2385}" type="slidenum">
              <a:rPr lang="en-GB" smtClean="0"/>
              <a:t>3</a:t>
            </a:fld>
            <a:endParaRPr lang="en-GB"/>
          </a:p>
        </p:txBody>
      </p:sp>
    </p:spTree>
    <p:extLst>
      <p:ext uri="{BB962C8B-B14F-4D97-AF65-F5344CB8AC3E}">
        <p14:creationId xmlns:p14="http://schemas.microsoft.com/office/powerpoint/2010/main" val="166670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some flesh and bones to how we model discrete choice, I illustrate the key ideas with a foraging example. Image a parent bird with a nest full of hungry baby birds</a:t>
            </a:r>
          </a:p>
        </p:txBody>
      </p:sp>
      <p:sp>
        <p:nvSpPr>
          <p:cNvPr id="4" name="Slide Number Placeholder 3"/>
          <p:cNvSpPr>
            <a:spLocks noGrp="1"/>
          </p:cNvSpPr>
          <p:nvPr>
            <p:ph type="sldNum" sz="quarter" idx="5"/>
          </p:nvPr>
        </p:nvSpPr>
        <p:spPr/>
        <p:txBody>
          <a:bodyPr/>
          <a:lstStyle/>
          <a:p>
            <a:fld id="{BBB299E7-FE97-4DC0-86E3-3A1CB28C2385}" type="slidenum">
              <a:rPr lang="en-GB" smtClean="0"/>
              <a:t>5</a:t>
            </a:fld>
            <a:endParaRPr lang="en-GB"/>
          </a:p>
        </p:txBody>
      </p:sp>
    </p:spTree>
    <p:extLst>
      <p:ext uri="{BB962C8B-B14F-4D97-AF65-F5344CB8AC3E}">
        <p14:creationId xmlns:p14="http://schemas.microsoft.com/office/powerpoint/2010/main" val="248213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parent bird has to feed their young, and must forage for food in the environment. Let us assume that there are three different patches of land that offer food. Call them triange, square and circle. And let’s assume these are the only three patches available. Where should the parent go to get food for their nestlings?</a:t>
            </a:r>
          </a:p>
        </p:txBody>
      </p:sp>
      <p:sp>
        <p:nvSpPr>
          <p:cNvPr id="4" name="Slide Number Placeholder 3"/>
          <p:cNvSpPr>
            <a:spLocks noGrp="1"/>
          </p:cNvSpPr>
          <p:nvPr>
            <p:ph type="sldNum" sz="quarter" idx="5"/>
          </p:nvPr>
        </p:nvSpPr>
        <p:spPr/>
        <p:txBody>
          <a:bodyPr/>
          <a:lstStyle/>
          <a:p>
            <a:fld id="{BBB299E7-FE97-4DC0-86E3-3A1CB28C2385}" type="slidenum">
              <a:rPr lang="en-GB" smtClean="0"/>
              <a:t>6</a:t>
            </a:fld>
            <a:endParaRPr lang="en-GB"/>
          </a:p>
        </p:txBody>
      </p:sp>
    </p:spTree>
    <p:extLst>
      <p:ext uri="{BB962C8B-B14F-4D97-AF65-F5344CB8AC3E}">
        <p14:creationId xmlns:p14="http://schemas.microsoft.com/office/powerpoint/2010/main" val="2271059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4/14/2022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4/14/2022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4/14/2022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7140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4/14/2022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2944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4/14/2022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610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4/14/2022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2921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4/14/2022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5252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4273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036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4/14/2022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95962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4/14/2022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1117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034906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4/14/2022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6575163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4/14/2022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523729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4/14/2022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4227431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4/14/2022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754140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4/14/2022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00324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4/14/2022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046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4/14/2022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11024247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11.png"/><Relationship Id="rId2" Type="http://schemas.openxmlformats.org/officeDocument/2006/relationships/image" Target="../media/image3.wmf"/><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wmf"/></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wmf"/><Relationship Id="rId7" Type="http://schemas.openxmlformats.org/officeDocument/2006/relationships/image" Target="../media/image11.png"/><Relationship Id="rId2" Type="http://schemas.openxmlformats.org/officeDocument/2006/relationships/image" Target="../media/image3.wmf"/><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5.wmf"/><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wmf"/><Relationship Id="rId7" Type="http://schemas.openxmlformats.org/officeDocument/2006/relationships/image" Target="../media/image17.png"/><Relationship Id="rId2" Type="http://schemas.openxmlformats.org/officeDocument/2006/relationships/image" Target="../media/image3.wmf"/><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5.wmf"/><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wmf"/><Relationship Id="rId7" Type="http://schemas.openxmlformats.org/officeDocument/2006/relationships/image" Target="../media/image17.png"/><Relationship Id="rId2" Type="http://schemas.openxmlformats.org/officeDocument/2006/relationships/image" Target="../media/image3.wmf"/><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5.wmf"/><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wmf"/></Relationships>
</file>

<file path=ppt/slides/_rels/slide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13.xml"/><Relationship Id="rId4"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a:t>Discrete spatial choice in R</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a:solidFill>
                  <a:schemeClr val="tx1">
                    <a:lumMod val="85000"/>
                    <a:lumOff val="15000"/>
                  </a:schemeClr>
                </a:solidFill>
              </a:rPr>
              <a:t>NSC-R Workshop April 14, 2022</a:t>
            </a:r>
          </a:p>
          <a:p>
            <a:r>
              <a:rPr lang="en-US">
                <a:solidFill>
                  <a:schemeClr val="tx1">
                    <a:lumMod val="85000"/>
                    <a:lumOff val="15000"/>
                  </a:schemeClr>
                </a:solidFill>
              </a:rPr>
              <a:t>Wim Bernasco</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6942B-2BE8-4B85-85C7-FD4AEBDAE8BF}"/>
              </a:ext>
            </a:extLst>
          </p:cNvPr>
          <p:cNvSpPr>
            <a:spLocks noGrp="1"/>
          </p:cNvSpPr>
          <p:nvPr>
            <p:ph type="title"/>
          </p:nvPr>
        </p:nvSpPr>
        <p:spPr/>
        <p:txBody>
          <a:bodyPr/>
          <a:lstStyle/>
          <a:p>
            <a:r>
              <a:rPr lang="en-GB"/>
              <a:t>Four elements of choice</a:t>
            </a:r>
          </a:p>
        </p:txBody>
      </p:sp>
      <p:sp>
        <p:nvSpPr>
          <p:cNvPr id="3" name="Content Placeholder 2">
            <a:extLst>
              <a:ext uri="{FF2B5EF4-FFF2-40B4-BE49-F238E27FC236}">
                <a16:creationId xmlns:a16="http://schemas.microsoft.com/office/drawing/2014/main" id="{E38D0A43-C112-4529-94D2-CB74D15FE3EE}"/>
              </a:ext>
            </a:extLst>
          </p:cNvPr>
          <p:cNvSpPr>
            <a:spLocks noGrp="1"/>
          </p:cNvSpPr>
          <p:nvPr>
            <p:ph idx="1"/>
          </p:nvPr>
        </p:nvSpPr>
        <p:spPr>
          <a:xfrm>
            <a:off x="1097280" y="2108201"/>
            <a:ext cx="10574020" cy="3760891"/>
          </a:xfrm>
          <a:solidFill>
            <a:schemeClr val="accent1"/>
          </a:solidFill>
        </p:spPr>
        <p:txBody>
          <a:bodyPr>
            <a:normAutofit fontScale="85000" lnSpcReduction="20000"/>
          </a:bodyPr>
          <a:lstStyle/>
          <a:p>
            <a:r>
              <a:rPr lang="en-GB" sz="6000">
                <a:solidFill>
                  <a:schemeClr val="bg1"/>
                </a:solidFill>
              </a:rPr>
              <a:t>A</a:t>
            </a:r>
            <a:r>
              <a:rPr lang="en-GB" sz="4400"/>
              <a:t>ctors — the parent bird</a:t>
            </a:r>
          </a:p>
          <a:p>
            <a:r>
              <a:rPr lang="en-GB" sz="6000">
                <a:solidFill>
                  <a:schemeClr val="bg1"/>
                </a:solidFill>
              </a:rPr>
              <a:t>A</a:t>
            </a:r>
            <a:r>
              <a:rPr lang="en-GB" sz="4400"/>
              <a:t>lternatives — triangle, square and circle</a:t>
            </a:r>
          </a:p>
          <a:p>
            <a:r>
              <a:rPr lang="en-GB" sz="6500">
                <a:solidFill>
                  <a:schemeClr val="bg1"/>
                </a:solidFill>
              </a:rPr>
              <a:t>A</a:t>
            </a:r>
            <a:r>
              <a:rPr lang="en-GB" sz="4400"/>
              <a:t>ttributes — distance, worms, cats</a:t>
            </a:r>
          </a:p>
          <a:p>
            <a:r>
              <a:rPr lang="en-GB" sz="6500">
                <a:solidFill>
                  <a:schemeClr val="bg1"/>
                </a:solidFill>
              </a:rPr>
              <a:t>A</a:t>
            </a:r>
            <a:r>
              <a:rPr lang="en-GB" sz="4400"/>
              <a:t>xioms — </a:t>
            </a:r>
          </a:p>
        </p:txBody>
      </p:sp>
    </p:spTree>
    <p:extLst>
      <p:ext uri="{BB962C8B-B14F-4D97-AF65-F5344CB8AC3E}">
        <p14:creationId xmlns:p14="http://schemas.microsoft.com/office/powerpoint/2010/main" val="1961702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6942B-2BE8-4B85-85C7-FD4AEBDAE8BF}"/>
              </a:ext>
            </a:extLst>
          </p:cNvPr>
          <p:cNvSpPr>
            <a:spLocks noGrp="1"/>
          </p:cNvSpPr>
          <p:nvPr>
            <p:ph type="title"/>
          </p:nvPr>
        </p:nvSpPr>
        <p:spPr/>
        <p:txBody>
          <a:bodyPr/>
          <a:lstStyle/>
          <a:p>
            <a:r>
              <a:rPr lang="en-GB"/>
              <a:t>Four elements of choice</a:t>
            </a:r>
          </a:p>
        </p:txBody>
      </p:sp>
      <p:sp>
        <p:nvSpPr>
          <p:cNvPr id="3" name="Content Placeholder 2">
            <a:extLst>
              <a:ext uri="{FF2B5EF4-FFF2-40B4-BE49-F238E27FC236}">
                <a16:creationId xmlns:a16="http://schemas.microsoft.com/office/drawing/2014/main" id="{E38D0A43-C112-4529-94D2-CB74D15FE3EE}"/>
              </a:ext>
            </a:extLst>
          </p:cNvPr>
          <p:cNvSpPr>
            <a:spLocks noGrp="1"/>
          </p:cNvSpPr>
          <p:nvPr>
            <p:ph idx="1"/>
          </p:nvPr>
        </p:nvSpPr>
        <p:spPr>
          <a:xfrm>
            <a:off x="1097280" y="2108201"/>
            <a:ext cx="10574020" cy="3760891"/>
          </a:xfrm>
          <a:solidFill>
            <a:schemeClr val="accent1"/>
          </a:solidFill>
        </p:spPr>
        <p:txBody>
          <a:bodyPr>
            <a:normAutofit fontScale="85000" lnSpcReduction="20000"/>
          </a:bodyPr>
          <a:lstStyle/>
          <a:p>
            <a:r>
              <a:rPr lang="en-GB" sz="6000">
                <a:solidFill>
                  <a:schemeClr val="bg1"/>
                </a:solidFill>
              </a:rPr>
              <a:t>A</a:t>
            </a:r>
            <a:r>
              <a:rPr lang="en-GB" sz="4400"/>
              <a:t>ctors — the parent bird</a:t>
            </a:r>
          </a:p>
          <a:p>
            <a:r>
              <a:rPr lang="en-GB" sz="6000">
                <a:solidFill>
                  <a:schemeClr val="bg1"/>
                </a:solidFill>
              </a:rPr>
              <a:t>A</a:t>
            </a:r>
            <a:r>
              <a:rPr lang="en-GB" sz="4400"/>
              <a:t>lternatives — triangle, square and circle</a:t>
            </a:r>
          </a:p>
          <a:p>
            <a:r>
              <a:rPr lang="en-GB" sz="6500">
                <a:solidFill>
                  <a:schemeClr val="bg1"/>
                </a:solidFill>
              </a:rPr>
              <a:t>A</a:t>
            </a:r>
            <a:r>
              <a:rPr lang="en-GB" sz="4400"/>
              <a:t>ttributes — distance, worms, cats</a:t>
            </a:r>
          </a:p>
          <a:p>
            <a:r>
              <a:rPr lang="en-GB" sz="6500">
                <a:solidFill>
                  <a:schemeClr val="bg1"/>
                </a:solidFill>
              </a:rPr>
              <a:t>A</a:t>
            </a:r>
            <a:r>
              <a:rPr lang="en-GB" sz="4400"/>
              <a:t>xioms — </a:t>
            </a:r>
            <a:r>
              <a:rPr lang="en-GB" sz="4400">
                <a:solidFill>
                  <a:srgbClr val="FF0000"/>
                </a:solidFill>
              </a:rPr>
              <a:t>chose what maximizes utility (value)</a:t>
            </a:r>
          </a:p>
        </p:txBody>
      </p:sp>
    </p:spTree>
    <p:extLst>
      <p:ext uri="{BB962C8B-B14F-4D97-AF65-F5344CB8AC3E}">
        <p14:creationId xmlns:p14="http://schemas.microsoft.com/office/powerpoint/2010/main" val="400713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sp>
        <p:nvSpPr>
          <p:cNvPr id="12310"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2311" name="TextBox 45"/>
          <p:cNvSpPr txBox="1">
            <a:spLocks noChangeArrowheads="1"/>
          </p:cNvSpPr>
          <p:nvPr/>
        </p:nvSpPr>
        <p:spPr bwMode="auto">
          <a:xfrm>
            <a:off x="7007912" y="354115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45" name="Text Box 49"/>
          <p:cNvSpPr txBox="1">
            <a:spLocks noChangeArrowheads="1"/>
          </p:cNvSpPr>
          <p:nvPr/>
        </p:nvSpPr>
        <p:spPr bwMode="auto">
          <a:xfrm>
            <a:off x="3143251" y="5726113"/>
            <a:ext cx="1152525"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predator</a:t>
            </a:r>
          </a:p>
        </p:txBody>
      </p:sp>
      <p:sp>
        <p:nvSpPr>
          <p:cNvPr id="4" name="Title 3">
            <a:extLst>
              <a:ext uri="{FF2B5EF4-FFF2-40B4-BE49-F238E27FC236}">
                <a16:creationId xmlns:a16="http://schemas.microsoft.com/office/drawing/2014/main" id="{57F0BD5C-E4EE-4518-9722-8BE47C94D21E}"/>
              </a:ext>
            </a:extLst>
          </p:cNvPr>
          <p:cNvSpPr>
            <a:spLocks noGrp="1"/>
          </p:cNvSpPr>
          <p:nvPr>
            <p:ph type="title"/>
          </p:nvPr>
        </p:nvSpPr>
        <p:spPr>
          <a:xfrm>
            <a:off x="1194487" y="180510"/>
            <a:ext cx="10058400" cy="1450757"/>
          </a:xfrm>
        </p:spPr>
        <p:txBody>
          <a:bodyPr/>
          <a:lstStyle/>
          <a:p>
            <a:r>
              <a:rPr lang="en-GB"/>
              <a:t>Where to go? Add math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84567B-ED81-44F7-99E0-08C747656404}"/>
                  </a:ext>
                </a:extLst>
              </p:cNvPr>
              <p:cNvSpPr txBox="1"/>
              <p:nvPr/>
            </p:nvSpPr>
            <p:spPr>
              <a:xfrm>
                <a:off x="2203686" y="2391772"/>
                <a:ext cx="7067936" cy="677108"/>
              </a:xfrm>
              <a:prstGeom prst="rect">
                <a:avLst/>
              </a:prstGeom>
              <a:noFill/>
            </p:spPr>
            <p:txBody>
              <a:bodyPr wrap="square" lIns="0" tIns="0" rIns="0" bIns="0" rtlCol="0">
                <a:spAutoFit/>
              </a:bodyPr>
              <a:lstStyle/>
              <a:p>
                <a14:m>
                  <m:oMath xmlns:m="http://schemas.openxmlformats.org/officeDocument/2006/math">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rPr>
                          <m:t>𝑈</m:t>
                        </m:r>
                      </m:e>
                      <m:sub>
                        <m:r>
                          <a:rPr lang="en-GB" sz="4400" b="0" i="1" smtClean="0">
                            <a:latin typeface="Cambria Math" panose="02040503050406030204" pitchFamily="18" charset="0"/>
                          </a:rPr>
                          <m:t>𝐴</m:t>
                        </m:r>
                      </m:sub>
                    </m:sSub>
                    <m:r>
                      <a:rPr lang="en-GB" sz="4400" b="0" i="1" smtClean="0">
                        <a:latin typeface="Cambria Math" panose="02040503050406030204" pitchFamily="18" charset="0"/>
                      </a:rPr>
                      <m:t>= </m:t>
                    </m:r>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rPr>
                          <m:t>𝑊</m:t>
                        </m:r>
                      </m:sub>
                    </m:sSub>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rPr>
                          <m:t>𝑊</m:t>
                        </m:r>
                      </m:e>
                      <m:sub>
                        <m:r>
                          <a:rPr lang="en-GB" sz="4400" b="0" i="1" smtClean="0">
                            <a:latin typeface="Cambria Math" panose="02040503050406030204" pitchFamily="18" charset="0"/>
                          </a:rPr>
                          <m:t>𝐴</m:t>
                        </m:r>
                      </m:sub>
                    </m:sSub>
                    <m:r>
                      <a:rPr lang="en-GB" sz="4400" b="0" i="0" smtClean="0">
                        <a:latin typeface="Cambria Math" panose="02040503050406030204" pitchFamily="18" charset="0"/>
                      </a:rPr>
                      <m:t>+</m:t>
                    </m:r>
                    <m:sSub>
                      <m:sSubPr>
                        <m:ctrlPr>
                          <a:rPr lang="en-GB" sz="4400" i="1">
                            <a:latin typeface="Cambria Math" panose="02040503050406030204" pitchFamily="18" charset="0"/>
                          </a:rPr>
                        </m:ctrlPr>
                      </m:sSubPr>
                      <m:e>
                        <m:r>
                          <a:rPr lang="en-GB" sz="4400" i="1">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ea typeface="Cambria Math" panose="02040503050406030204" pitchFamily="18" charset="0"/>
                          </a:rPr>
                          <m:t>𝐶</m:t>
                        </m:r>
                      </m:sub>
                    </m:sSub>
                    <m:sSub>
                      <m:sSubPr>
                        <m:ctrlPr>
                          <a:rPr lang="en-GB" sz="4400" i="1" smtClean="0">
                            <a:latin typeface="Cambria Math" panose="02040503050406030204" pitchFamily="18" charset="0"/>
                          </a:rPr>
                        </m:ctrlPr>
                      </m:sSubPr>
                      <m:e>
                        <m:r>
                          <a:rPr lang="en-GB" sz="4400" b="0" i="1" smtClean="0">
                            <a:latin typeface="Cambria Math" panose="02040503050406030204" pitchFamily="18" charset="0"/>
                          </a:rPr>
                          <m:t>𝐶</m:t>
                        </m:r>
                      </m:e>
                      <m:sub>
                        <m:r>
                          <a:rPr lang="en-GB" sz="4400" b="0" i="1" smtClean="0">
                            <a:latin typeface="Cambria Math" panose="02040503050406030204" pitchFamily="18" charset="0"/>
                          </a:rPr>
                          <m:t>𝐴</m:t>
                        </m:r>
                      </m:sub>
                    </m:sSub>
                  </m:oMath>
                </a14:m>
                <a:r>
                  <a:rPr lang="en-GB" sz="4400"/>
                  <a:t>+ </a:t>
                </a:r>
                <a14:m>
                  <m:oMath xmlns:m="http://schemas.openxmlformats.org/officeDocument/2006/math">
                    <m:sSub>
                      <m:sSubPr>
                        <m:ctrlPr>
                          <a:rPr lang="en-GB" sz="4400" i="1">
                            <a:latin typeface="Cambria Math" panose="02040503050406030204" pitchFamily="18" charset="0"/>
                          </a:rPr>
                        </m:ctrlPr>
                      </m:sSubPr>
                      <m:e>
                        <m:r>
                          <a:rPr lang="en-GB" sz="4400" i="1">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rPr>
                          <m:t>𝐷</m:t>
                        </m:r>
                      </m:sub>
                    </m:sSub>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rPr>
                          <m:t>𝐷</m:t>
                        </m:r>
                      </m:e>
                      <m:sub>
                        <m:r>
                          <a:rPr lang="en-GB" sz="4400" b="0" i="1" smtClean="0">
                            <a:latin typeface="Cambria Math" panose="02040503050406030204" pitchFamily="18" charset="0"/>
                          </a:rPr>
                          <m:t>𝐴</m:t>
                        </m:r>
                      </m:sub>
                    </m:sSub>
                  </m:oMath>
                </a14:m>
                <a:endParaRPr lang="en-GB" sz="4400"/>
              </a:p>
            </p:txBody>
          </p:sp>
        </mc:Choice>
        <mc:Fallback xmlns="">
          <p:sp>
            <p:nvSpPr>
              <p:cNvPr id="5" name="TextBox 4">
                <a:extLst>
                  <a:ext uri="{FF2B5EF4-FFF2-40B4-BE49-F238E27FC236}">
                    <a16:creationId xmlns:a16="http://schemas.microsoft.com/office/drawing/2014/main" id="{7284567B-ED81-44F7-99E0-08C747656404}"/>
                  </a:ext>
                </a:extLst>
              </p:cNvPr>
              <p:cNvSpPr txBox="1">
                <a:spLocks noRot="1" noChangeAspect="1" noMove="1" noResize="1" noEditPoints="1" noAdjustHandles="1" noChangeArrowheads="1" noChangeShapeType="1" noTextEdit="1"/>
              </p:cNvSpPr>
              <p:nvPr/>
            </p:nvSpPr>
            <p:spPr>
              <a:xfrm>
                <a:off x="2203686" y="2391772"/>
                <a:ext cx="7067936" cy="677108"/>
              </a:xfrm>
              <a:prstGeom prst="rect">
                <a:avLst/>
              </a:prstGeom>
              <a:blipFill>
                <a:blip r:embed="rId2"/>
                <a:stretch>
                  <a:fillRect t="-25225" b="-49550"/>
                </a:stretch>
              </a:blipFill>
            </p:spPr>
            <p:txBody>
              <a:bodyPr/>
              <a:lstStyle/>
              <a:p>
                <a:r>
                  <a:rPr lang="en-GB">
                    <a:noFill/>
                  </a:rPr>
                  <a:t> </a:t>
                </a:r>
              </a:p>
            </p:txBody>
          </p:sp>
        </mc:Fallback>
      </mc:AlternateContent>
    </p:spTree>
    <p:extLst>
      <p:ext uri="{BB962C8B-B14F-4D97-AF65-F5344CB8AC3E}">
        <p14:creationId xmlns:p14="http://schemas.microsoft.com/office/powerpoint/2010/main" val="2710288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sp>
        <p:nvSpPr>
          <p:cNvPr id="12310"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2311" name="TextBox 45"/>
          <p:cNvSpPr txBox="1">
            <a:spLocks noChangeArrowheads="1"/>
          </p:cNvSpPr>
          <p:nvPr/>
        </p:nvSpPr>
        <p:spPr bwMode="auto">
          <a:xfrm>
            <a:off x="7007912" y="354115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45" name="Text Box 49"/>
          <p:cNvSpPr txBox="1">
            <a:spLocks noChangeArrowheads="1"/>
          </p:cNvSpPr>
          <p:nvPr/>
        </p:nvSpPr>
        <p:spPr bwMode="auto">
          <a:xfrm>
            <a:off x="3143251" y="5726113"/>
            <a:ext cx="1152525"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predator</a:t>
            </a:r>
          </a:p>
        </p:txBody>
      </p:sp>
      <p:sp>
        <p:nvSpPr>
          <p:cNvPr id="4" name="Title 3">
            <a:extLst>
              <a:ext uri="{FF2B5EF4-FFF2-40B4-BE49-F238E27FC236}">
                <a16:creationId xmlns:a16="http://schemas.microsoft.com/office/drawing/2014/main" id="{57F0BD5C-E4EE-4518-9722-8BE47C94D21E}"/>
              </a:ext>
            </a:extLst>
          </p:cNvPr>
          <p:cNvSpPr>
            <a:spLocks noGrp="1"/>
          </p:cNvSpPr>
          <p:nvPr>
            <p:ph type="title"/>
          </p:nvPr>
        </p:nvSpPr>
        <p:spPr>
          <a:xfrm>
            <a:off x="1194487" y="180510"/>
            <a:ext cx="10058400" cy="1450757"/>
          </a:xfrm>
        </p:spPr>
        <p:txBody>
          <a:bodyPr/>
          <a:lstStyle/>
          <a:p>
            <a:r>
              <a:rPr lang="en-GB"/>
              <a:t>Where to go? Add math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84567B-ED81-44F7-99E0-08C747656404}"/>
                  </a:ext>
                </a:extLst>
              </p:cNvPr>
              <p:cNvSpPr txBox="1"/>
              <p:nvPr/>
            </p:nvSpPr>
            <p:spPr>
              <a:xfrm>
                <a:off x="2203686" y="2391772"/>
                <a:ext cx="7067936" cy="677108"/>
              </a:xfrm>
              <a:prstGeom prst="rect">
                <a:avLst/>
              </a:prstGeom>
              <a:noFill/>
            </p:spPr>
            <p:txBody>
              <a:bodyPr wrap="square" lIns="0" tIns="0" rIns="0" bIns="0" rtlCol="0">
                <a:spAutoFit/>
              </a:bodyPr>
              <a:lstStyle/>
              <a:p>
                <a14:m>
                  <m:oMath xmlns:m="http://schemas.openxmlformats.org/officeDocument/2006/math">
                    <m:sSub>
                      <m:sSubPr>
                        <m:ctrlPr>
                          <a:rPr lang="en-GB" sz="4400" b="0" i="1" smtClean="0">
                            <a:solidFill>
                              <a:srgbClr val="0070C0"/>
                            </a:solidFill>
                            <a:latin typeface="Cambria Math" panose="02040503050406030204" pitchFamily="18" charset="0"/>
                          </a:rPr>
                        </m:ctrlPr>
                      </m:sSubPr>
                      <m:e>
                        <m:r>
                          <a:rPr lang="en-GB" sz="4400" b="0" i="1" smtClean="0">
                            <a:solidFill>
                              <a:srgbClr val="0070C0"/>
                            </a:solidFill>
                            <a:latin typeface="Cambria Math" panose="02040503050406030204" pitchFamily="18" charset="0"/>
                          </a:rPr>
                          <m:t>𝑈</m:t>
                        </m:r>
                      </m:e>
                      <m:sub>
                        <m:r>
                          <a:rPr lang="en-GB" sz="4400" b="0" i="1" smtClean="0">
                            <a:solidFill>
                              <a:srgbClr val="0070C0"/>
                            </a:solidFill>
                            <a:latin typeface="Cambria Math" panose="02040503050406030204" pitchFamily="18" charset="0"/>
                          </a:rPr>
                          <m:t>𝐴</m:t>
                        </m:r>
                      </m:sub>
                    </m:sSub>
                    <m:r>
                      <a:rPr lang="en-GB" sz="4400" b="0" i="1" smtClean="0">
                        <a:latin typeface="Cambria Math" panose="02040503050406030204" pitchFamily="18" charset="0"/>
                      </a:rPr>
                      <m:t>= </m:t>
                    </m:r>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rPr>
                          <m:t>𝑊</m:t>
                        </m:r>
                      </m:sub>
                    </m:sSub>
                    <m:sSub>
                      <m:sSubPr>
                        <m:ctrlPr>
                          <a:rPr lang="en-GB" sz="4400" b="0" i="1" smtClean="0">
                            <a:solidFill>
                              <a:srgbClr val="0070C0"/>
                            </a:solidFill>
                            <a:latin typeface="Cambria Math" panose="02040503050406030204" pitchFamily="18" charset="0"/>
                          </a:rPr>
                        </m:ctrlPr>
                      </m:sSubPr>
                      <m:e>
                        <m:r>
                          <a:rPr lang="en-GB" sz="4400" b="0" i="1" smtClean="0">
                            <a:solidFill>
                              <a:srgbClr val="0070C0"/>
                            </a:solidFill>
                            <a:latin typeface="Cambria Math" panose="02040503050406030204" pitchFamily="18" charset="0"/>
                          </a:rPr>
                          <m:t>𝑊</m:t>
                        </m:r>
                      </m:e>
                      <m:sub>
                        <m:r>
                          <a:rPr lang="en-GB" sz="4400" b="0" i="1" smtClean="0">
                            <a:solidFill>
                              <a:srgbClr val="0070C0"/>
                            </a:solidFill>
                            <a:latin typeface="Cambria Math" panose="02040503050406030204" pitchFamily="18" charset="0"/>
                          </a:rPr>
                          <m:t>𝐴</m:t>
                        </m:r>
                      </m:sub>
                    </m:sSub>
                    <m:r>
                      <a:rPr lang="en-GB" sz="4400" b="0" i="0" smtClean="0">
                        <a:latin typeface="Cambria Math" panose="02040503050406030204" pitchFamily="18" charset="0"/>
                      </a:rPr>
                      <m:t>+</m:t>
                    </m:r>
                    <m:sSub>
                      <m:sSubPr>
                        <m:ctrlPr>
                          <a:rPr lang="en-GB" sz="4400" i="1">
                            <a:latin typeface="Cambria Math" panose="02040503050406030204" pitchFamily="18" charset="0"/>
                          </a:rPr>
                        </m:ctrlPr>
                      </m:sSubPr>
                      <m:e>
                        <m:r>
                          <a:rPr lang="en-GB" sz="4400" i="1">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ea typeface="Cambria Math" panose="02040503050406030204" pitchFamily="18" charset="0"/>
                          </a:rPr>
                          <m:t>𝐶</m:t>
                        </m:r>
                      </m:sub>
                    </m:sSub>
                    <m:sSub>
                      <m:sSubPr>
                        <m:ctrlPr>
                          <a:rPr lang="en-GB" sz="4400" i="1" smtClean="0">
                            <a:solidFill>
                              <a:srgbClr val="0070C0"/>
                            </a:solidFill>
                            <a:latin typeface="Cambria Math" panose="02040503050406030204" pitchFamily="18" charset="0"/>
                          </a:rPr>
                        </m:ctrlPr>
                      </m:sSubPr>
                      <m:e>
                        <m:r>
                          <a:rPr lang="en-GB" sz="4400" b="0" i="1" smtClean="0">
                            <a:solidFill>
                              <a:srgbClr val="0070C0"/>
                            </a:solidFill>
                            <a:latin typeface="Cambria Math" panose="02040503050406030204" pitchFamily="18" charset="0"/>
                          </a:rPr>
                          <m:t>𝐶</m:t>
                        </m:r>
                      </m:e>
                      <m:sub>
                        <m:r>
                          <a:rPr lang="en-GB" sz="4400" b="0" i="1" smtClean="0">
                            <a:solidFill>
                              <a:srgbClr val="0070C0"/>
                            </a:solidFill>
                            <a:latin typeface="Cambria Math" panose="02040503050406030204" pitchFamily="18" charset="0"/>
                          </a:rPr>
                          <m:t>𝐴</m:t>
                        </m:r>
                      </m:sub>
                    </m:sSub>
                  </m:oMath>
                </a14:m>
                <a:r>
                  <a:rPr lang="en-GB" sz="4400"/>
                  <a:t>+ </a:t>
                </a:r>
                <a14:m>
                  <m:oMath xmlns:m="http://schemas.openxmlformats.org/officeDocument/2006/math">
                    <m:sSub>
                      <m:sSubPr>
                        <m:ctrlPr>
                          <a:rPr lang="en-GB" sz="4400" i="1">
                            <a:latin typeface="Cambria Math" panose="02040503050406030204" pitchFamily="18" charset="0"/>
                          </a:rPr>
                        </m:ctrlPr>
                      </m:sSubPr>
                      <m:e>
                        <m:r>
                          <a:rPr lang="en-GB" sz="4400" i="1">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rPr>
                          <m:t>𝐷</m:t>
                        </m:r>
                      </m:sub>
                    </m:sSub>
                    <m:sSub>
                      <m:sSubPr>
                        <m:ctrlPr>
                          <a:rPr lang="en-GB" sz="4400" b="0" i="1" smtClean="0">
                            <a:solidFill>
                              <a:srgbClr val="0070C0"/>
                            </a:solidFill>
                            <a:latin typeface="Cambria Math" panose="02040503050406030204" pitchFamily="18" charset="0"/>
                          </a:rPr>
                        </m:ctrlPr>
                      </m:sSubPr>
                      <m:e>
                        <m:r>
                          <a:rPr lang="en-GB" sz="4400" b="0" i="1" smtClean="0">
                            <a:solidFill>
                              <a:srgbClr val="0070C0"/>
                            </a:solidFill>
                            <a:latin typeface="Cambria Math" panose="02040503050406030204" pitchFamily="18" charset="0"/>
                          </a:rPr>
                          <m:t>𝐷</m:t>
                        </m:r>
                      </m:e>
                      <m:sub>
                        <m:r>
                          <a:rPr lang="en-GB" sz="4400" b="0" i="1" smtClean="0">
                            <a:solidFill>
                              <a:srgbClr val="0070C0"/>
                            </a:solidFill>
                            <a:latin typeface="Cambria Math" panose="02040503050406030204" pitchFamily="18" charset="0"/>
                          </a:rPr>
                          <m:t>𝐴</m:t>
                        </m:r>
                      </m:sub>
                    </m:sSub>
                  </m:oMath>
                </a14:m>
                <a:endParaRPr lang="en-GB" sz="4400"/>
              </a:p>
            </p:txBody>
          </p:sp>
        </mc:Choice>
        <mc:Fallback xmlns="">
          <p:sp>
            <p:nvSpPr>
              <p:cNvPr id="5" name="TextBox 4">
                <a:extLst>
                  <a:ext uri="{FF2B5EF4-FFF2-40B4-BE49-F238E27FC236}">
                    <a16:creationId xmlns:a16="http://schemas.microsoft.com/office/drawing/2014/main" id="{7284567B-ED81-44F7-99E0-08C747656404}"/>
                  </a:ext>
                </a:extLst>
              </p:cNvPr>
              <p:cNvSpPr txBox="1">
                <a:spLocks noRot="1" noChangeAspect="1" noMove="1" noResize="1" noEditPoints="1" noAdjustHandles="1" noChangeArrowheads="1" noChangeShapeType="1" noTextEdit="1"/>
              </p:cNvSpPr>
              <p:nvPr/>
            </p:nvSpPr>
            <p:spPr>
              <a:xfrm>
                <a:off x="2203686" y="2391772"/>
                <a:ext cx="7067936" cy="677108"/>
              </a:xfrm>
              <a:prstGeom prst="rect">
                <a:avLst/>
              </a:prstGeom>
              <a:blipFill>
                <a:blip r:embed="rId2"/>
                <a:stretch>
                  <a:fillRect t="-25225" b="-49550"/>
                </a:stretch>
              </a:blipFill>
            </p:spPr>
            <p:txBody>
              <a:bodyPr/>
              <a:lstStyle/>
              <a:p>
                <a:r>
                  <a:rPr lang="en-GB">
                    <a:noFill/>
                  </a:rPr>
                  <a:t> </a:t>
                </a:r>
              </a:p>
            </p:txBody>
          </p:sp>
        </mc:Fallback>
      </mc:AlternateContent>
      <p:sp>
        <p:nvSpPr>
          <p:cNvPr id="7" name="Thought Bubble: Cloud 6">
            <a:extLst>
              <a:ext uri="{FF2B5EF4-FFF2-40B4-BE49-F238E27FC236}">
                <a16:creationId xmlns:a16="http://schemas.microsoft.com/office/drawing/2014/main" id="{E69C0FF7-B154-41E5-AD9E-EACE315ED245}"/>
              </a:ext>
            </a:extLst>
          </p:cNvPr>
          <p:cNvSpPr/>
          <p:nvPr/>
        </p:nvSpPr>
        <p:spPr>
          <a:xfrm>
            <a:off x="148284" y="3383685"/>
            <a:ext cx="2501877" cy="1089462"/>
          </a:xfrm>
          <a:prstGeom prst="cloudCallout">
            <a:avLst>
              <a:gd name="adj1" fmla="val 39017"/>
              <a:gd name="adj2" fmla="val -77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t>value of A</a:t>
            </a:r>
          </a:p>
        </p:txBody>
      </p:sp>
      <p:sp>
        <p:nvSpPr>
          <p:cNvPr id="46" name="Thought Bubble: Cloud 45">
            <a:extLst>
              <a:ext uri="{FF2B5EF4-FFF2-40B4-BE49-F238E27FC236}">
                <a16:creationId xmlns:a16="http://schemas.microsoft.com/office/drawing/2014/main" id="{C5ED866F-5BC4-4FC5-B311-849DC4AC7C73}"/>
              </a:ext>
            </a:extLst>
          </p:cNvPr>
          <p:cNvSpPr/>
          <p:nvPr/>
        </p:nvSpPr>
        <p:spPr>
          <a:xfrm>
            <a:off x="2817341" y="3562640"/>
            <a:ext cx="2485767" cy="954012"/>
          </a:xfrm>
          <a:prstGeom prst="cloudCallout">
            <a:avLst>
              <a:gd name="adj1" fmla="val 17274"/>
              <a:gd name="adj2" fmla="val -101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t>worms in A</a:t>
            </a:r>
          </a:p>
        </p:txBody>
      </p:sp>
      <p:sp>
        <p:nvSpPr>
          <p:cNvPr id="47" name="Thought Bubble: Cloud 46">
            <a:extLst>
              <a:ext uri="{FF2B5EF4-FFF2-40B4-BE49-F238E27FC236}">
                <a16:creationId xmlns:a16="http://schemas.microsoft.com/office/drawing/2014/main" id="{3F61B421-CE30-4E11-B780-FBA17DD3901E}"/>
              </a:ext>
            </a:extLst>
          </p:cNvPr>
          <p:cNvSpPr/>
          <p:nvPr/>
        </p:nvSpPr>
        <p:spPr>
          <a:xfrm>
            <a:off x="5618571" y="3496179"/>
            <a:ext cx="2063579" cy="954012"/>
          </a:xfrm>
          <a:prstGeom prst="cloudCallout">
            <a:avLst>
              <a:gd name="adj1" fmla="val -6079"/>
              <a:gd name="adj2" fmla="val -920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t>cats in A</a:t>
            </a:r>
          </a:p>
        </p:txBody>
      </p:sp>
      <p:sp>
        <p:nvSpPr>
          <p:cNvPr id="48" name="Thought Bubble: Cloud 47">
            <a:extLst>
              <a:ext uri="{FF2B5EF4-FFF2-40B4-BE49-F238E27FC236}">
                <a16:creationId xmlns:a16="http://schemas.microsoft.com/office/drawing/2014/main" id="{EDA3F036-429A-486E-B2F0-50D7ABCA0DC7}"/>
              </a:ext>
            </a:extLst>
          </p:cNvPr>
          <p:cNvSpPr/>
          <p:nvPr/>
        </p:nvSpPr>
        <p:spPr>
          <a:xfrm>
            <a:off x="7881005" y="3475360"/>
            <a:ext cx="3013536" cy="954012"/>
          </a:xfrm>
          <a:prstGeom prst="cloudCallout">
            <a:avLst>
              <a:gd name="adj1" fmla="val -38948"/>
              <a:gd name="adj2" fmla="val -920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t>distance to A</a:t>
            </a:r>
          </a:p>
        </p:txBody>
      </p:sp>
    </p:spTree>
    <p:extLst>
      <p:ext uri="{BB962C8B-B14F-4D97-AF65-F5344CB8AC3E}">
        <p14:creationId xmlns:p14="http://schemas.microsoft.com/office/powerpoint/2010/main" val="1081265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sp>
        <p:nvSpPr>
          <p:cNvPr id="12310"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2311" name="TextBox 45"/>
          <p:cNvSpPr txBox="1">
            <a:spLocks noChangeArrowheads="1"/>
          </p:cNvSpPr>
          <p:nvPr/>
        </p:nvSpPr>
        <p:spPr bwMode="auto">
          <a:xfrm>
            <a:off x="7007912" y="354115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45" name="Text Box 49"/>
          <p:cNvSpPr txBox="1">
            <a:spLocks noChangeArrowheads="1"/>
          </p:cNvSpPr>
          <p:nvPr/>
        </p:nvSpPr>
        <p:spPr bwMode="auto">
          <a:xfrm>
            <a:off x="3143251" y="5726113"/>
            <a:ext cx="1152525"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predator</a:t>
            </a:r>
          </a:p>
        </p:txBody>
      </p:sp>
      <p:sp>
        <p:nvSpPr>
          <p:cNvPr id="4" name="Title 3">
            <a:extLst>
              <a:ext uri="{FF2B5EF4-FFF2-40B4-BE49-F238E27FC236}">
                <a16:creationId xmlns:a16="http://schemas.microsoft.com/office/drawing/2014/main" id="{57F0BD5C-E4EE-4518-9722-8BE47C94D21E}"/>
              </a:ext>
            </a:extLst>
          </p:cNvPr>
          <p:cNvSpPr>
            <a:spLocks noGrp="1"/>
          </p:cNvSpPr>
          <p:nvPr>
            <p:ph type="title"/>
          </p:nvPr>
        </p:nvSpPr>
        <p:spPr>
          <a:xfrm>
            <a:off x="1194487" y="180510"/>
            <a:ext cx="10058400" cy="1450757"/>
          </a:xfrm>
        </p:spPr>
        <p:txBody>
          <a:bodyPr/>
          <a:lstStyle/>
          <a:p>
            <a:r>
              <a:rPr lang="en-GB"/>
              <a:t>Where to go? Add math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84567B-ED81-44F7-99E0-08C747656404}"/>
                  </a:ext>
                </a:extLst>
              </p:cNvPr>
              <p:cNvSpPr txBox="1"/>
              <p:nvPr/>
            </p:nvSpPr>
            <p:spPr>
              <a:xfrm>
                <a:off x="2203686" y="2391772"/>
                <a:ext cx="7067936" cy="677108"/>
              </a:xfrm>
              <a:prstGeom prst="rect">
                <a:avLst/>
              </a:prstGeom>
              <a:noFill/>
            </p:spPr>
            <p:txBody>
              <a:bodyPr wrap="square" lIns="0" tIns="0" rIns="0" bIns="0" rtlCol="0">
                <a:spAutoFit/>
              </a:bodyPr>
              <a:lstStyle/>
              <a:p>
                <a14:m>
                  <m:oMath xmlns:m="http://schemas.openxmlformats.org/officeDocument/2006/math">
                    <m:sSub>
                      <m:sSubPr>
                        <m:ctrlPr>
                          <a:rPr lang="en-GB" sz="4400" b="0" i="1" smtClean="0">
                            <a:solidFill>
                              <a:schemeClr val="tx1"/>
                            </a:solidFill>
                            <a:latin typeface="Cambria Math" panose="02040503050406030204" pitchFamily="18" charset="0"/>
                          </a:rPr>
                        </m:ctrlPr>
                      </m:sSubPr>
                      <m:e>
                        <m:r>
                          <a:rPr lang="en-GB" sz="4400" b="0" i="1" smtClean="0">
                            <a:solidFill>
                              <a:schemeClr val="tx1"/>
                            </a:solidFill>
                            <a:latin typeface="Cambria Math" panose="02040503050406030204" pitchFamily="18" charset="0"/>
                          </a:rPr>
                          <m:t>𝑈</m:t>
                        </m:r>
                      </m:e>
                      <m:sub>
                        <m:r>
                          <a:rPr lang="en-GB" sz="4400" b="0" i="1" smtClean="0">
                            <a:solidFill>
                              <a:schemeClr val="tx1"/>
                            </a:solidFill>
                            <a:latin typeface="Cambria Math" panose="02040503050406030204" pitchFamily="18" charset="0"/>
                          </a:rPr>
                          <m:t>𝐴</m:t>
                        </m:r>
                      </m:sub>
                    </m:sSub>
                    <m:r>
                      <a:rPr lang="en-GB" sz="4400" b="0" i="1" smtClean="0">
                        <a:solidFill>
                          <a:schemeClr val="tx1"/>
                        </a:solidFill>
                        <a:latin typeface="Cambria Math" panose="02040503050406030204" pitchFamily="18" charset="0"/>
                      </a:rPr>
                      <m:t>= </m:t>
                    </m:r>
                    <m:sSub>
                      <m:sSubPr>
                        <m:ctrlPr>
                          <a:rPr lang="en-GB" sz="4400" b="0" i="1" smtClean="0">
                            <a:solidFill>
                              <a:srgbClr val="00B050"/>
                            </a:solidFill>
                            <a:latin typeface="Cambria Math" panose="02040503050406030204" pitchFamily="18" charset="0"/>
                          </a:rPr>
                        </m:ctrlPr>
                      </m:sSubPr>
                      <m:e>
                        <m:r>
                          <a:rPr lang="en-GB" sz="4400" b="0" i="1" smtClean="0">
                            <a:solidFill>
                              <a:srgbClr val="00B050"/>
                            </a:solidFill>
                            <a:latin typeface="Cambria Math" panose="02040503050406030204" pitchFamily="18" charset="0"/>
                            <a:ea typeface="Cambria Math" panose="02040503050406030204" pitchFamily="18" charset="0"/>
                          </a:rPr>
                          <m:t>𝛽</m:t>
                        </m:r>
                      </m:e>
                      <m:sub>
                        <m:r>
                          <a:rPr lang="en-GB" sz="4400" b="0" i="1" smtClean="0">
                            <a:solidFill>
                              <a:srgbClr val="00B050"/>
                            </a:solidFill>
                            <a:latin typeface="Cambria Math" panose="02040503050406030204" pitchFamily="18" charset="0"/>
                          </a:rPr>
                          <m:t>𝑊</m:t>
                        </m:r>
                      </m:sub>
                    </m:sSub>
                    <m:sSub>
                      <m:sSubPr>
                        <m:ctrlPr>
                          <a:rPr lang="en-GB" sz="4400" b="0" i="1" smtClean="0">
                            <a:solidFill>
                              <a:schemeClr val="tx1"/>
                            </a:solidFill>
                            <a:latin typeface="Cambria Math" panose="02040503050406030204" pitchFamily="18" charset="0"/>
                          </a:rPr>
                        </m:ctrlPr>
                      </m:sSubPr>
                      <m:e>
                        <m:r>
                          <a:rPr lang="en-GB" sz="4400" b="0" i="1" smtClean="0">
                            <a:solidFill>
                              <a:schemeClr val="tx1"/>
                            </a:solidFill>
                            <a:latin typeface="Cambria Math" panose="02040503050406030204" pitchFamily="18" charset="0"/>
                          </a:rPr>
                          <m:t>𝑊</m:t>
                        </m:r>
                      </m:e>
                      <m:sub>
                        <m:r>
                          <a:rPr lang="en-GB" sz="4400" b="0" i="1" smtClean="0">
                            <a:solidFill>
                              <a:schemeClr val="tx1"/>
                            </a:solidFill>
                            <a:latin typeface="Cambria Math" panose="02040503050406030204" pitchFamily="18" charset="0"/>
                          </a:rPr>
                          <m:t>𝐴</m:t>
                        </m:r>
                      </m:sub>
                    </m:sSub>
                    <m:r>
                      <a:rPr lang="en-GB" sz="4400" b="0" i="0" smtClean="0">
                        <a:solidFill>
                          <a:schemeClr val="tx1"/>
                        </a:solidFill>
                        <a:latin typeface="Cambria Math" panose="02040503050406030204" pitchFamily="18" charset="0"/>
                      </a:rPr>
                      <m:t>+</m:t>
                    </m:r>
                    <m:sSub>
                      <m:sSubPr>
                        <m:ctrlPr>
                          <a:rPr lang="en-GB" sz="4400" i="1" smtClean="0">
                            <a:solidFill>
                              <a:srgbClr val="00B050"/>
                            </a:solidFill>
                            <a:latin typeface="Cambria Math" panose="02040503050406030204" pitchFamily="18" charset="0"/>
                          </a:rPr>
                        </m:ctrlPr>
                      </m:sSubPr>
                      <m:e>
                        <m:r>
                          <a:rPr lang="en-GB" sz="4400" i="1">
                            <a:solidFill>
                              <a:srgbClr val="00B050"/>
                            </a:solidFill>
                            <a:latin typeface="Cambria Math" panose="02040503050406030204" pitchFamily="18" charset="0"/>
                            <a:ea typeface="Cambria Math" panose="02040503050406030204" pitchFamily="18" charset="0"/>
                          </a:rPr>
                          <m:t>𝛽</m:t>
                        </m:r>
                      </m:e>
                      <m:sub>
                        <m:r>
                          <a:rPr lang="en-GB" sz="4400" b="0" i="1" smtClean="0">
                            <a:solidFill>
                              <a:srgbClr val="00B050"/>
                            </a:solidFill>
                            <a:latin typeface="Cambria Math" panose="02040503050406030204" pitchFamily="18" charset="0"/>
                            <a:ea typeface="Cambria Math" panose="02040503050406030204" pitchFamily="18" charset="0"/>
                          </a:rPr>
                          <m:t>𝐶</m:t>
                        </m:r>
                      </m:sub>
                    </m:sSub>
                    <m:sSub>
                      <m:sSubPr>
                        <m:ctrlPr>
                          <a:rPr lang="en-GB" sz="4400" i="1" smtClean="0">
                            <a:solidFill>
                              <a:schemeClr val="tx1"/>
                            </a:solidFill>
                            <a:latin typeface="Cambria Math" panose="02040503050406030204" pitchFamily="18" charset="0"/>
                          </a:rPr>
                        </m:ctrlPr>
                      </m:sSubPr>
                      <m:e>
                        <m:r>
                          <a:rPr lang="en-GB" sz="4400" b="0" i="1" smtClean="0">
                            <a:solidFill>
                              <a:schemeClr val="tx1"/>
                            </a:solidFill>
                            <a:latin typeface="Cambria Math" panose="02040503050406030204" pitchFamily="18" charset="0"/>
                          </a:rPr>
                          <m:t>𝐶</m:t>
                        </m:r>
                      </m:e>
                      <m:sub>
                        <m:r>
                          <a:rPr lang="en-GB" sz="4400" b="0" i="1" smtClean="0">
                            <a:solidFill>
                              <a:schemeClr val="tx1"/>
                            </a:solidFill>
                            <a:latin typeface="Cambria Math" panose="02040503050406030204" pitchFamily="18" charset="0"/>
                          </a:rPr>
                          <m:t>𝐴</m:t>
                        </m:r>
                      </m:sub>
                    </m:sSub>
                  </m:oMath>
                </a14:m>
                <a:r>
                  <a:rPr lang="en-GB" sz="4400">
                    <a:solidFill>
                      <a:schemeClr val="tx1"/>
                    </a:solidFill>
                  </a:rPr>
                  <a:t>+ </a:t>
                </a:r>
                <a14:m>
                  <m:oMath xmlns:m="http://schemas.openxmlformats.org/officeDocument/2006/math">
                    <m:sSub>
                      <m:sSubPr>
                        <m:ctrlPr>
                          <a:rPr lang="en-GB" sz="4400" i="1" smtClean="0">
                            <a:solidFill>
                              <a:srgbClr val="00B050"/>
                            </a:solidFill>
                            <a:latin typeface="Cambria Math" panose="02040503050406030204" pitchFamily="18" charset="0"/>
                          </a:rPr>
                        </m:ctrlPr>
                      </m:sSubPr>
                      <m:e>
                        <m:r>
                          <a:rPr lang="en-GB" sz="4400" i="1">
                            <a:solidFill>
                              <a:srgbClr val="00B050"/>
                            </a:solidFill>
                            <a:latin typeface="Cambria Math" panose="02040503050406030204" pitchFamily="18" charset="0"/>
                            <a:ea typeface="Cambria Math" panose="02040503050406030204" pitchFamily="18" charset="0"/>
                          </a:rPr>
                          <m:t>𝛽</m:t>
                        </m:r>
                      </m:e>
                      <m:sub>
                        <m:r>
                          <a:rPr lang="en-GB" sz="4400" b="0" i="1" smtClean="0">
                            <a:solidFill>
                              <a:srgbClr val="00B050"/>
                            </a:solidFill>
                            <a:latin typeface="Cambria Math" panose="02040503050406030204" pitchFamily="18" charset="0"/>
                          </a:rPr>
                          <m:t>𝐷</m:t>
                        </m:r>
                      </m:sub>
                    </m:sSub>
                    <m:sSub>
                      <m:sSubPr>
                        <m:ctrlPr>
                          <a:rPr lang="en-GB" sz="4400" b="0" i="1" smtClean="0">
                            <a:solidFill>
                              <a:schemeClr val="tx1"/>
                            </a:solidFill>
                            <a:latin typeface="Cambria Math" panose="02040503050406030204" pitchFamily="18" charset="0"/>
                          </a:rPr>
                        </m:ctrlPr>
                      </m:sSubPr>
                      <m:e>
                        <m:r>
                          <a:rPr lang="en-GB" sz="4400" b="0" i="1" smtClean="0">
                            <a:solidFill>
                              <a:schemeClr val="tx1"/>
                            </a:solidFill>
                            <a:latin typeface="Cambria Math" panose="02040503050406030204" pitchFamily="18" charset="0"/>
                          </a:rPr>
                          <m:t>𝐷</m:t>
                        </m:r>
                      </m:e>
                      <m:sub>
                        <m:r>
                          <a:rPr lang="en-GB" sz="4400" b="0" i="1" smtClean="0">
                            <a:solidFill>
                              <a:schemeClr val="tx1"/>
                            </a:solidFill>
                            <a:latin typeface="Cambria Math" panose="02040503050406030204" pitchFamily="18" charset="0"/>
                          </a:rPr>
                          <m:t>𝐴</m:t>
                        </m:r>
                      </m:sub>
                    </m:sSub>
                  </m:oMath>
                </a14:m>
                <a:endParaRPr lang="en-GB" sz="4400">
                  <a:solidFill>
                    <a:schemeClr val="tx1"/>
                  </a:solidFill>
                </a:endParaRPr>
              </a:p>
            </p:txBody>
          </p:sp>
        </mc:Choice>
        <mc:Fallback xmlns="">
          <p:sp>
            <p:nvSpPr>
              <p:cNvPr id="5" name="TextBox 4">
                <a:extLst>
                  <a:ext uri="{FF2B5EF4-FFF2-40B4-BE49-F238E27FC236}">
                    <a16:creationId xmlns:a16="http://schemas.microsoft.com/office/drawing/2014/main" id="{7284567B-ED81-44F7-99E0-08C747656404}"/>
                  </a:ext>
                </a:extLst>
              </p:cNvPr>
              <p:cNvSpPr txBox="1">
                <a:spLocks noRot="1" noChangeAspect="1" noMove="1" noResize="1" noEditPoints="1" noAdjustHandles="1" noChangeArrowheads="1" noChangeShapeType="1" noTextEdit="1"/>
              </p:cNvSpPr>
              <p:nvPr/>
            </p:nvSpPr>
            <p:spPr>
              <a:xfrm>
                <a:off x="2203686" y="2391772"/>
                <a:ext cx="7067936" cy="677108"/>
              </a:xfrm>
              <a:prstGeom prst="rect">
                <a:avLst/>
              </a:prstGeom>
              <a:blipFill>
                <a:blip r:embed="rId2"/>
                <a:stretch>
                  <a:fillRect t="-25225" b="-49550"/>
                </a:stretch>
              </a:blipFill>
            </p:spPr>
            <p:txBody>
              <a:bodyPr/>
              <a:lstStyle/>
              <a:p>
                <a:r>
                  <a:rPr lang="en-GB">
                    <a:noFill/>
                  </a:rPr>
                  <a:t> </a:t>
                </a:r>
              </a:p>
            </p:txBody>
          </p:sp>
        </mc:Fallback>
      </mc:AlternateContent>
      <p:sp>
        <p:nvSpPr>
          <p:cNvPr id="46" name="Thought Bubble: Cloud 45">
            <a:extLst>
              <a:ext uri="{FF2B5EF4-FFF2-40B4-BE49-F238E27FC236}">
                <a16:creationId xmlns:a16="http://schemas.microsoft.com/office/drawing/2014/main" id="{C5ED866F-5BC4-4FC5-B311-849DC4AC7C73}"/>
              </a:ext>
            </a:extLst>
          </p:cNvPr>
          <p:cNvSpPr/>
          <p:nvPr/>
        </p:nvSpPr>
        <p:spPr>
          <a:xfrm>
            <a:off x="2203686" y="3659384"/>
            <a:ext cx="2485767" cy="954012"/>
          </a:xfrm>
          <a:prstGeom prst="cloudCallout">
            <a:avLst>
              <a:gd name="adj1" fmla="val 15782"/>
              <a:gd name="adj2" fmla="val -110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t>weight for worms</a:t>
            </a:r>
          </a:p>
        </p:txBody>
      </p:sp>
      <p:sp>
        <p:nvSpPr>
          <p:cNvPr id="47" name="Thought Bubble: Cloud 46">
            <a:extLst>
              <a:ext uri="{FF2B5EF4-FFF2-40B4-BE49-F238E27FC236}">
                <a16:creationId xmlns:a16="http://schemas.microsoft.com/office/drawing/2014/main" id="{3F61B421-CE30-4E11-B780-FBA17DD3901E}"/>
              </a:ext>
            </a:extLst>
          </p:cNvPr>
          <p:cNvSpPr/>
          <p:nvPr/>
        </p:nvSpPr>
        <p:spPr>
          <a:xfrm>
            <a:off x="4881766" y="3541153"/>
            <a:ext cx="2485767" cy="954012"/>
          </a:xfrm>
          <a:prstGeom prst="cloudCallout">
            <a:avLst>
              <a:gd name="adj1" fmla="val -7074"/>
              <a:gd name="adj2" fmla="val -869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t>weight for cats</a:t>
            </a:r>
          </a:p>
        </p:txBody>
      </p:sp>
      <p:sp>
        <p:nvSpPr>
          <p:cNvPr id="48" name="Thought Bubble: Cloud 47">
            <a:extLst>
              <a:ext uri="{FF2B5EF4-FFF2-40B4-BE49-F238E27FC236}">
                <a16:creationId xmlns:a16="http://schemas.microsoft.com/office/drawing/2014/main" id="{EDA3F036-429A-486E-B2F0-50D7ABCA0DC7}"/>
              </a:ext>
            </a:extLst>
          </p:cNvPr>
          <p:cNvSpPr/>
          <p:nvPr/>
        </p:nvSpPr>
        <p:spPr>
          <a:xfrm>
            <a:off x="7502549" y="3541153"/>
            <a:ext cx="3013536" cy="954012"/>
          </a:xfrm>
          <a:prstGeom prst="cloudCallout">
            <a:avLst>
              <a:gd name="adj1" fmla="val -38948"/>
              <a:gd name="adj2" fmla="val -920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t>weight for distance</a:t>
            </a:r>
          </a:p>
        </p:txBody>
      </p:sp>
    </p:spTree>
    <p:extLst>
      <p:ext uri="{BB962C8B-B14F-4D97-AF65-F5344CB8AC3E}">
        <p14:creationId xmlns:p14="http://schemas.microsoft.com/office/powerpoint/2010/main" val="4112035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sp>
        <p:nvSpPr>
          <p:cNvPr id="12310"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2311" name="TextBox 45"/>
          <p:cNvSpPr txBox="1">
            <a:spLocks noChangeArrowheads="1"/>
          </p:cNvSpPr>
          <p:nvPr/>
        </p:nvSpPr>
        <p:spPr bwMode="auto">
          <a:xfrm>
            <a:off x="7007912" y="354115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45" name="Text Box 49"/>
          <p:cNvSpPr txBox="1">
            <a:spLocks noChangeArrowheads="1"/>
          </p:cNvSpPr>
          <p:nvPr/>
        </p:nvSpPr>
        <p:spPr bwMode="auto">
          <a:xfrm>
            <a:off x="3143251" y="5726113"/>
            <a:ext cx="1152525"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predator</a:t>
            </a:r>
          </a:p>
        </p:txBody>
      </p:sp>
      <p:sp>
        <p:nvSpPr>
          <p:cNvPr id="4" name="Title 3">
            <a:extLst>
              <a:ext uri="{FF2B5EF4-FFF2-40B4-BE49-F238E27FC236}">
                <a16:creationId xmlns:a16="http://schemas.microsoft.com/office/drawing/2014/main" id="{57F0BD5C-E4EE-4518-9722-8BE47C94D21E}"/>
              </a:ext>
            </a:extLst>
          </p:cNvPr>
          <p:cNvSpPr>
            <a:spLocks noGrp="1"/>
          </p:cNvSpPr>
          <p:nvPr>
            <p:ph type="title"/>
          </p:nvPr>
        </p:nvSpPr>
        <p:spPr>
          <a:xfrm>
            <a:off x="1194487" y="180510"/>
            <a:ext cx="10058400" cy="1450757"/>
          </a:xfrm>
        </p:spPr>
        <p:txBody>
          <a:bodyPr/>
          <a:lstStyle/>
          <a:p>
            <a:r>
              <a:rPr lang="en-GB"/>
              <a:t>Where to go? Add math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84567B-ED81-44F7-99E0-08C747656404}"/>
                  </a:ext>
                </a:extLst>
              </p:cNvPr>
              <p:cNvSpPr txBox="1"/>
              <p:nvPr/>
            </p:nvSpPr>
            <p:spPr>
              <a:xfrm>
                <a:off x="2203686" y="2391772"/>
                <a:ext cx="7067936" cy="677108"/>
              </a:xfrm>
              <a:prstGeom prst="rect">
                <a:avLst/>
              </a:prstGeom>
              <a:noFill/>
            </p:spPr>
            <p:txBody>
              <a:bodyPr wrap="square" lIns="0" tIns="0" rIns="0" bIns="0" rtlCol="0">
                <a:spAutoFit/>
              </a:bodyPr>
              <a:lstStyle/>
              <a:p>
                <a14:m>
                  <m:oMath xmlns:m="http://schemas.openxmlformats.org/officeDocument/2006/math">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rPr>
                          <m:t>𝑈</m:t>
                        </m:r>
                      </m:e>
                      <m:sub>
                        <m:r>
                          <a:rPr lang="en-GB" sz="4400" b="0" i="1" smtClean="0">
                            <a:latin typeface="Cambria Math" panose="02040503050406030204" pitchFamily="18" charset="0"/>
                          </a:rPr>
                          <m:t>𝐴</m:t>
                        </m:r>
                      </m:sub>
                    </m:sSub>
                    <m:r>
                      <a:rPr lang="en-GB" sz="4400" b="0" i="1" smtClean="0">
                        <a:latin typeface="Cambria Math" panose="02040503050406030204" pitchFamily="18" charset="0"/>
                      </a:rPr>
                      <m:t>= </m:t>
                    </m:r>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rPr>
                          <m:t>𝑊</m:t>
                        </m:r>
                      </m:sub>
                    </m:sSub>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rPr>
                          <m:t>𝑊</m:t>
                        </m:r>
                      </m:e>
                      <m:sub>
                        <m:r>
                          <a:rPr lang="en-GB" sz="4400" b="0" i="1" smtClean="0">
                            <a:latin typeface="Cambria Math" panose="02040503050406030204" pitchFamily="18" charset="0"/>
                          </a:rPr>
                          <m:t>𝐴</m:t>
                        </m:r>
                      </m:sub>
                    </m:sSub>
                    <m:r>
                      <a:rPr lang="en-GB" sz="4400" b="0" i="0" smtClean="0">
                        <a:latin typeface="Cambria Math" panose="02040503050406030204" pitchFamily="18" charset="0"/>
                      </a:rPr>
                      <m:t>+</m:t>
                    </m:r>
                    <m:sSub>
                      <m:sSubPr>
                        <m:ctrlPr>
                          <a:rPr lang="en-GB" sz="4400" i="1">
                            <a:latin typeface="Cambria Math" panose="02040503050406030204" pitchFamily="18" charset="0"/>
                          </a:rPr>
                        </m:ctrlPr>
                      </m:sSubPr>
                      <m:e>
                        <m:r>
                          <a:rPr lang="en-GB" sz="4400" i="1">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ea typeface="Cambria Math" panose="02040503050406030204" pitchFamily="18" charset="0"/>
                          </a:rPr>
                          <m:t>𝐶</m:t>
                        </m:r>
                      </m:sub>
                    </m:sSub>
                    <m:sSub>
                      <m:sSubPr>
                        <m:ctrlPr>
                          <a:rPr lang="en-GB" sz="4400" i="1" smtClean="0">
                            <a:latin typeface="Cambria Math" panose="02040503050406030204" pitchFamily="18" charset="0"/>
                          </a:rPr>
                        </m:ctrlPr>
                      </m:sSubPr>
                      <m:e>
                        <m:r>
                          <a:rPr lang="en-GB" sz="4400" b="0" i="1" smtClean="0">
                            <a:latin typeface="Cambria Math" panose="02040503050406030204" pitchFamily="18" charset="0"/>
                          </a:rPr>
                          <m:t>𝐶</m:t>
                        </m:r>
                      </m:e>
                      <m:sub>
                        <m:r>
                          <a:rPr lang="en-GB" sz="4400" b="0" i="1" smtClean="0">
                            <a:latin typeface="Cambria Math" panose="02040503050406030204" pitchFamily="18" charset="0"/>
                          </a:rPr>
                          <m:t>𝐴</m:t>
                        </m:r>
                      </m:sub>
                    </m:sSub>
                  </m:oMath>
                </a14:m>
                <a:r>
                  <a:rPr lang="en-GB" sz="4400"/>
                  <a:t>+ </a:t>
                </a:r>
                <a14:m>
                  <m:oMath xmlns:m="http://schemas.openxmlformats.org/officeDocument/2006/math">
                    <m:sSub>
                      <m:sSubPr>
                        <m:ctrlPr>
                          <a:rPr lang="en-GB" sz="4400" i="1">
                            <a:latin typeface="Cambria Math" panose="02040503050406030204" pitchFamily="18" charset="0"/>
                          </a:rPr>
                        </m:ctrlPr>
                      </m:sSubPr>
                      <m:e>
                        <m:r>
                          <a:rPr lang="en-GB" sz="4400" i="1">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rPr>
                          <m:t>𝐷</m:t>
                        </m:r>
                      </m:sub>
                    </m:sSub>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rPr>
                          <m:t>𝐷</m:t>
                        </m:r>
                      </m:e>
                      <m:sub>
                        <m:r>
                          <a:rPr lang="en-GB" sz="4400" b="0" i="1" smtClean="0">
                            <a:latin typeface="Cambria Math" panose="02040503050406030204" pitchFamily="18" charset="0"/>
                          </a:rPr>
                          <m:t>𝐴</m:t>
                        </m:r>
                      </m:sub>
                    </m:sSub>
                  </m:oMath>
                </a14:m>
                <a:endParaRPr lang="en-GB" sz="4400"/>
              </a:p>
            </p:txBody>
          </p:sp>
        </mc:Choice>
        <mc:Fallback xmlns="">
          <p:sp>
            <p:nvSpPr>
              <p:cNvPr id="5" name="TextBox 4">
                <a:extLst>
                  <a:ext uri="{FF2B5EF4-FFF2-40B4-BE49-F238E27FC236}">
                    <a16:creationId xmlns:a16="http://schemas.microsoft.com/office/drawing/2014/main" id="{7284567B-ED81-44F7-99E0-08C747656404}"/>
                  </a:ext>
                </a:extLst>
              </p:cNvPr>
              <p:cNvSpPr txBox="1">
                <a:spLocks noRot="1" noChangeAspect="1" noMove="1" noResize="1" noEditPoints="1" noAdjustHandles="1" noChangeArrowheads="1" noChangeShapeType="1" noTextEdit="1"/>
              </p:cNvSpPr>
              <p:nvPr/>
            </p:nvSpPr>
            <p:spPr>
              <a:xfrm>
                <a:off x="2203686" y="2391772"/>
                <a:ext cx="7067936" cy="677108"/>
              </a:xfrm>
              <a:prstGeom prst="rect">
                <a:avLst/>
              </a:prstGeom>
              <a:blipFill>
                <a:blip r:embed="rId2"/>
                <a:stretch>
                  <a:fillRect t="-25225" b="-49550"/>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AA181173-523F-4618-AB64-5621A4044260}"/>
              </a:ext>
            </a:extLst>
          </p:cNvPr>
          <p:cNvSpPr txBox="1"/>
          <p:nvPr/>
        </p:nvSpPr>
        <p:spPr>
          <a:xfrm>
            <a:off x="1373660" y="3419594"/>
            <a:ext cx="9700054" cy="1446550"/>
          </a:xfrm>
          <a:prstGeom prst="rect">
            <a:avLst/>
          </a:prstGeom>
          <a:noFill/>
        </p:spPr>
        <p:txBody>
          <a:bodyPr wrap="square" rtlCol="0">
            <a:spAutoFit/>
          </a:bodyPr>
          <a:lstStyle/>
          <a:p>
            <a:r>
              <a:rPr lang="en-GB" sz="4400"/>
              <a:t>Value of alternative </a:t>
            </a:r>
            <a:r>
              <a:rPr lang="en-GB" sz="4400" i="1"/>
              <a:t>A</a:t>
            </a:r>
            <a:r>
              <a:rPr lang="en-GB" sz="4400"/>
              <a:t> is weighted sum of its attributes </a:t>
            </a:r>
            <a:r>
              <a:rPr lang="en-GB" sz="4400" i="1"/>
              <a:t>W</a:t>
            </a:r>
            <a:r>
              <a:rPr lang="en-GB" sz="4400"/>
              <a:t>, </a:t>
            </a:r>
            <a:r>
              <a:rPr lang="en-GB" sz="4400" i="1"/>
              <a:t>C</a:t>
            </a:r>
            <a:r>
              <a:rPr lang="en-GB" sz="4400"/>
              <a:t> and </a:t>
            </a:r>
            <a:r>
              <a:rPr lang="en-GB" sz="4400" i="1"/>
              <a:t>D</a:t>
            </a:r>
            <a:endParaRPr lang="en-GB" sz="4400"/>
          </a:p>
        </p:txBody>
      </p:sp>
    </p:spTree>
    <p:extLst>
      <p:ext uri="{BB962C8B-B14F-4D97-AF65-F5344CB8AC3E}">
        <p14:creationId xmlns:p14="http://schemas.microsoft.com/office/powerpoint/2010/main" val="2168915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E55863-677B-49A8-9EC5-4F7C8D43757C}"/>
              </a:ext>
            </a:extLst>
          </p:cNvPr>
          <p:cNvGrpSpPr/>
          <p:nvPr/>
        </p:nvGrpSpPr>
        <p:grpSpPr>
          <a:xfrm>
            <a:off x="2422526" y="1838326"/>
            <a:ext cx="7129463" cy="4686299"/>
            <a:chOff x="2422526" y="1838326"/>
            <a:chExt cx="7129463" cy="4686299"/>
          </a:xfrm>
        </p:grpSpPr>
        <p:pic>
          <p:nvPicPr>
            <p:cNvPr id="1026" name="Picture 2" descr="C:\Users\bernasco.NSCR\AppData\Local\Microsoft\Windows\Temporary Internet Files\Content.IE5\FB4H8973\MC900355985[1].wmf"/>
            <p:cNvPicPr>
              <a:picLocks noChangeAspect="1" noChangeArrowheads="1"/>
            </p:cNvPicPr>
            <p:nvPr/>
          </p:nvPicPr>
          <p:blipFill>
            <a:blip r:embed="rId2"/>
            <a:srcRect/>
            <a:stretch>
              <a:fillRect/>
            </a:stretch>
          </p:blipFill>
          <p:spPr bwMode="auto">
            <a:xfrm>
              <a:off x="6527800" y="1838326"/>
              <a:ext cx="908050" cy="735013"/>
            </a:xfrm>
            <a:prstGeom prst="rect">
              <a:avLst/>
            </a:prstGeom>
            <a:solidFill>
              <a:schemeClr val="accent3"/>
            </a:solidFill>
          </p:spPr>
        </p:pic>
        <p:sp>
          <p:nvSpPr>
            <p:cNvPr id="12292" name="Line 60"/>
            <p:cNvSpPr>
              <a:spLocks noChangeShapeType="1"/>
            </p:cNvSpPr>
            <p:nvPr/>
          </p:nvSpPr>
          <p:spPr bwMode="auto">
            <a:xfrm>
              <a:off x="7464425" y="2535238"/>
              <a:ext cx="935038"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2293" name="Line 63"/>
            <p:cNvSpPr>
              <a:spLocks noChangeShapeType="1"/>
            </p:cNvSpPr>
            <p:nvPr/>
          </p:nvSpPr>
          <p:spPr bwMode="auto">
            <a:xfrm>
              <a:off x="7104063" y="2630488"/>
              <a:ext cx="431800" cy="1943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2294" name="Line 64"/>
            <p:cNvSpPr>
              <a:spLocks noChangeShapeType="1"/>
            </p:cNvSpPr>
            <p:nvPr/>
          </p:nvSpPr>
          <p:spPr bwMode="auto">
            <a:xfrm flipH="1">
              <a:off x="3792539" y="2414588"/>
              <a:ext cx="2663825" cy="647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8197" name="AutoShape 5"/>
            <p:cNvSpPr>
              <a:spLocks noChangeArrowheads="1"/>
            </p:cNvSpPr>
            <p:nvPr/>
          </p:nvSpPr>
          <p:spPr bwMode="auto">
            <a:xfrm>
              <a:off x="7967664" y="2270126"/>
              <a:ext cx="1584325" cy="1439863"/>
            </a:xfrm>
            <a:prstGeom prst="triangle">
              <a:avLst>
                <a:gd name="adj" fmla="val 50000"/>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2296"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488" y="2773364"/>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7" name="Group 156"/>
            <p:cNvGrpSpPr>
              <a:grpSpLocks/>
            </p:cNvGrpSpPr>
            <p:nvPr/>
          </p:nvGrpSpPr>
          <p:grpSpPr bwMode="auto">
            <a:xfrm>
              <a:off x="6926263" y="4602163"/>
              <a:ext cx="1546225" cy="1368425"/>
              <a:chOff x="5004048" y="4364732"/>
              <a:chExt cx="1545779" cy="1368524"/>
            </a:xfrm>
          </p:grpSpPr>
          <p:sp>
            <p:nvSpPr>
              <p:cNvPr id="8196" name="Rectangle 4"/>
              <p:cNvSpPr>
                <a:spLocks noChangeArrowheads="1"/>
              </p:cNvSpPr>
              <p:nvPr/>
            </p:nvSpPr>
            <p:spPr bwMode="auto">
              <a:xfrm>
                <a:off x="5004048" y="4364732"/>
                <a:ext cx="1512451" cy="1368524"/>
              </a:xfrm>
              <a:prstGeom prst="rect">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2326"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9507" y="4437112"/>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7"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1515" y="5085184"/>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8"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7419" y="5229200"/>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731" y="4509120"/>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0"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40000">
                <a:off x="5075411" y="4937328"/>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1"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0000">
                <a:off x="5579467" y="4941168"/>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5" name="Oval 3"/>
            <p:cNvSpPr>
              <a:spLocks noChangeArrowheads="1"/>
            </p:cNvSpPr>
            <p:nvPr/>
          </p:nvSpPr>
          <p:spPr bwMode="auto">
            <a:xfrm>
              <a:off x="2422526" y="2573338"/>
              <a:ext cx="1370013" cy="1223962"/>
            </a:xfrm>
            <a:prstGeom prst="ellipse">
              <a:avLst/>
            </a:prstGeom>
            <a:solidFill>
              <a:schemeClr val="accent3"/>
            </a:solidFill>
            <a:ln w="12700">
              <a:solidFill>
                <a:schemeClr val="tx1"/>
              </a:solidFill>
              <a:round/>
              <a:headEnd/>
              <a:tailEnd/>
            </a:ln>
            <a:effectLst/>
          </p:spPr>
          <p:txBody>
            <a:bodyPr wrap="none" anchor="ctr"/>
            <a:lstStyle/>
            <a:p>
              <a:pPr eaLnBrk="0" hangingPunct="0">
                <a:defRPr/>
              </a:pPr>
              <a:endParaRPr lang="nl-NL">
                <a:solidFill>
                  <a:prstClr val="white"/>
                </a:solidFill>
                <a:latin typeface="Palatino Linotype"/>
              </a:endParaRPr>
            </a:p>
          </p:txBody>
        </p:sp>
        <p:pic>
          <p:nvPicPr>
            <p:cNvPr id="1229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40000">
              <a:off x="3016250" y="2740026"/>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3489" y="3062289"/>
              <a:ext cx="4968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1813" y="3062289"/>
              <a:ext cx="4953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20000">
              <a:off x="2586038" y="3449639"/>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pic>
          <p:nvPicPr>
            <p:cNvPr id="1230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4143" y="5723054"/>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0"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2311" name="TextBox 45"/>
            <p:cNvSpPr txBox="1">
              <a:spLocks noChangeArrowheads="1"/>
            </p:cNvSpPr>
            <p:nvPr/>
          </p:nvSpPr>
          <p:spPr bwMode="auto">
            <a:xfrm>
              <a:off x="7032626" y="3500438"/>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12312" name="TextBox 46"/>
            <p:cNvSpPr txBox="1">
              <a:spLocks noChangeArrowheads="1"/>
            </p:cNvSpPr>
            <p:nvPr/>
          </p:nvSpPr>
          <p:spPr bwMode="auto">
            <a:xfrm>
              <a:off x="7678739" y="236696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1</a:t>
              </a:r>
            </a:p>
          </p:txBody>
        </p:sp>
        <p:pic>
          <p:nvPicPr>
            <p:cNvPr id="12316"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9913" y="3278189"/>
              <a:ext cx="5381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0"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2776" y="3162300"/>
              <a:ext cx="5381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49"/>
            <p:cNvSpPr txBox="1">
              <a:spLocks noChangeArrowheads="1"/>
            </p:cNvSpPr>
            <p:nvPr/>
          </p:nvSpPr>
          <p:spPr bwMode="auto">
            <a:xfrm>
              <a:off x="3143251" y="5726113"/>
              <a:ext cx="1152525"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predator</a:t>
              </a:r>
            </a:p>
          </p:txBody>
        </p:sp>
      </p:grpSp>
      <p:sp>
        <p:nvSpPr>
          <p:cNvPr id="42" name="Title 1">
            <a:extLst>
              <a:ext uri="{FF2B5EF4-FFF2-40B4-BE49-F238E27FC236}">
                <a16:creationId xmlns:a16="http://schemas.microsoft.com/office/drawing/2014/main" id="{7222412A-464A-4D6E-B050-528D145C5C80}"/>
              </a:ext>
            </a:extLst>
          </p:cNvPr>
          <p:cNvSpPr txBox="1">
            <a:spLocks/>
          </p:cNvSpPr>
          <p:nvPr/>
        </p:nvSpPr>
        <p:spPr>
          <a:xfrm>
            <a:off x="2592925" y="624110"/>
            <a:ext cx="8911687" cy="959682"/>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800">
                <a:latin typeface="Bookman Old Style" panose="02050604050505020204" pitchFamily="18" charset="0"/>
              </a:rPr>
              <a:t>Where to go? Add math</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75B7B0D-90C3-4510-B338-EF815B034982}"/>
                  </a:ext>
                </a:extLst>
              </p:cNvPr>
              <p:cNvSpPr txBox="1"/>
              <p:nvPr/>
            </p:nvSpPr>
            <p:spPr>
              <a:xfrm>
                <a:off x="1307128" y="3944405"/>
                <a:ext cx="5402620" cy="369332"/>
              </a:xfrm>
              <a:prstGeom prst="rect">
                <a:avLst/>
              </a:prstGeom>
              <a:noFill/>
            </p:spPr>
            <p:txBody>
              <a:bodyPr wrap="square" lIns="0" tIns="0" rIns="0" bIns="0" rtlCol="0">
                <a:spAutoFit/>
              </a:bodyPr>
              <a:lstStyle/>
              <a:p>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𝑈</m:t>
                        </m:r>
                      </m:e>
                      <m:sub>
                        <m:r>
                          <a:rPr lang="en-GB" sz="2400" b="0" i="1" smtClean="0">
                            <a:latin typeface="Cambria Math" panose="02040503050406030204" pitchFamily="18" charset="0"/>
                          </a:rPr>
                          <m:t>𝑐𝑖𝑟𝑐𝑙𝑒</m:t>
                        </m:r>
                      </m:sub>
                    </m:sSub>
                    <m:r>
                      <a:rPr lang="en-GB" sz="2400" b="0" i="1" smtClean="0">
                        <a:latin typeface="Cambria Math" panose="02040503050406030204" pitchFamily="18" charset="0"/>
                      </a:rPr>
                      <m:t>=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𝑊</m:t>
                        </m:r>
                      </m:sub>
                    </m:sSub>
                    <m:r>
                      <a:rPr lang="en-GB" sz="2400" b="0" i="1" smtClean="0">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rPr>
                      <m:t>4+</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𝐶</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 </m:t>
                    </m:r>
                  </m:oMath>
                </a14:m>
                <a:r>
                  <a:rPr lang="en-GB" sz="2400"/>
                  <a:t>1+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𝐷</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 </m:t>
                    </m:r>
                  </m:oMath>
                </a14:m>
                <a:r>
                  <a:rPr lang="en-GB" sz="2400"/>
                  <a:t>300</a:t>
                </a:r>
              </a:p>
            </p:txBody>
          </p:sp>
        </mc:Choice>
        <mc:Fallback xmlns="">
          <p:sp>
            <p:nvSpPr>
              <p:cNvPr id="41" name="TextBox 40">
                <a:extLst>
                  <a:ext uri="{FF2B5EF4-FFF2-40B4-BE49-F238E27FC236}">
                    <a16:creationId xmlns:a16="http://schemas.microsoft.com/office/drawing/2014/main" id="{B75B7B0D-90C3-4510-B338-EF815B034982}"/>
                  </a:ext>
                </a:extLst>
              </p:cNvPr>
              <p:cNvSpPr txBox="1">
                <a:spLocks noRot="1" noChangeAspect="1" noMove="1" noResize="1" noEditPoints="1" noAdjustHandles="1" noChangeArrowheads="1" noChangeShapeType="1" noTextEdit="1"/>
              </p:cNvSpPr>
              <p:nvPr/>
            </p:nvSpPr>
            <p:spPr>
              <a:xfrm>
                <a:off x="1307128" y="3944405"/>
                <a:ext cx="5402620" cy="369332"/>
              </a:xfrm>
              <a:prstGeom prst="rect">
                <a:avLst/>
              </a:prstGeom>
              <a:blipFill>
                <a:blip r:embed="rId5"/>
                <a:stretch>
                  <a:fillRect l="-1917" t="-24590" b="-491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E446F9D-426B-4D20-AB68-E44DC3AF2A82}"/>
                  </a:ext>
                </a:extLst>
              </p:cNvPr>
              <p:cNvSpPr txBox="1"/>
              <p:nvPr/>
            </p:nvSpPr>
            <p:spPr>
              <a:xfrm>
                <a:off x="6789380" y="3760788"/>
                <a:ext cx="5402620" cy="399405"/>
              </a:xfrm>
              <a:prstGeom prst="rect">
                <a:avLst/>
              </a:prstGeom>
              <a:noFill/>
            </p:spPr>
            <p:txBody>
              <a:bodyPr wrap="square" lIns="0" tIns="0" rIns="0" bIns="0" rtlCol="0">
                <a:spAutoFit/>
              </a:bodyPr>
              <a:lstStyle/>
              <a:p>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𝑈</m:t>
                        </m:r>
                      </m:e>
                      <m:sub>
                        <m:r>
                          <a:rPr lang="en-GB" sz="2400" b="0" i="1" smtClean="0">
                            <a:latin typeface="Cambria Math" panose="02040503050406030204" pitchFamily="18" charset="0"/>
                          </a:rPr>
                          <m:t>𝑡𝑟𝑖𝑎𝑛𝑔𝑙𝑒</m:t>
                        </m:r>
                      </m:sub>
                    </m:sSub>
                    <m:r>
                      <a:rPr lang="en-GB" sz="2400" b="0" i="1" smtClean="0">
                        <a:latin typeface="Cambria Math" panose="02040503050406030204" pitchFamily="18" charset="0"/>
                      </a:rPr>
                      <m:t>=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𝑊</m:t>
                        </m:r>
                      </m:sub>
                    </m:sSub>
                    <m:r>
                      <a:rPr lang="en-GB" sz="2400" b="0" i="1" smtClean="0">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ea typeface="Cambria Math" panose="02040503050406030204" pitchFamily="18" charset="0"/>
                      </a:rPr>
                      <m:t>1</m:t>
                    </m:r>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𝐶</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 </m:t>
                    </m:r>
                  </m:oMath>
                </a14:m>
                <a:r>
                  <a:rPr lang="en-GB" sz="2400"/>
                  <a:t>1+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𝐷</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ea typeface="Cambria Math" panose="02040503050406030204" pitchFamily="18" charset="0"/>
                      </a:rPr>
                      <m:t>1</m:t>
                    </m:r>
                  </m:oMath>
                </a14:m>
                <a:r>
                  <a:rPr lang="en-GB" sz="2400"/>
                  <a:t>00</a:t>
                </a:r>
              </a:p>
            </p:txBody>
          </p:sp>
        </mc:Choice>
        <mc:Fallback xmlns="">
          <p:sp>
            <p:nvSpPr>
              <p:cNvPr id="46" name="TextBox 45">
                <a:extLst>
                  <a:ext uri="{FF2B5EF4-FFF2-40B4-BE49-F238E27FC236}">
                    <a16:creationId xmlns:a16="http://schemas.microsoft.com/office/drawing/2014/main" id="{AE446F9D-426B-4D20-AB68-E44DC3AF2A82}"/>
                  </a:ext>
                </a:extLst>
              </p:cNvPr>
              <p:cNvSpPr txBox="1">
                <a:spLocks noRot="1" noChangeAspect="1" noMove="1" noResize="1" noEditPoints="1" noAdjustHandles="1" noChangeArrowheads="1" noChangeShapeType="1" noTextEdit="1"/>
              </p:cNvSpPr>
              <p:nvPr/>
            </p:nvSpPr>
            <p:spPr>
              <a:xfrm>
                <a:off x="6789380" y="3760788"/>
                <a:ext cx="5402620" cy="399405"/>
              </a:xfrm>
              <a:prstGeom prst="rect">
                <a:avLst/>
              </a:prstGeom>
              <a:blipFill>
                <a:blip r:embed="rId6"/>
                <a:stretch>
                  <a:fillRect l="-2032" t="-26154" r="-113" b="-3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CDB5D4B-E756-4511-BA2A-64C2A256C6E5}"/>
                  </a:ext>
                </a:extLst>
              </p:cNvPr>
              <p:cNvSpPr txBox="1"/>
              <p:nvPr/>
            </p:nvSpPr>
            <p:spPr>
              <a:xfrm>
                <a:off x="6069629" y="6087125"/>
                <a:ext cx="5402620" cy="397866"/>
              </a:xfrm>
              <a:prstGeom prst="rect">
                <a:avLst/>
              </a:prstGeom>
              <a:noFill/>
            </p:spPr>
            <p:txBody>
              <a:bodyPr wrap="square" lIns="0" tIns="0" rIns="0" bIns="0" rtlCol="0">
                <a:spAutoFit/>
              </a:bodyPr>
              <a:lstStyle/>
              <a:p>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𝑈</m:t>
                        </m:r>
                      </m:e>
                      <m:sub>
                        <m:r>
                          <a:rPr lang="en-GB" sz="2400" b="0" i="1" smtClean="0">
                            <a:latin typeface="Cambria Math" panose="02040503050406030204" pitchFamily="18" charset="0"/>
                          </a:rPr>
                          <m:t>𝑠𝑞𝑢𝑎𝑟𝑒</m:t>
                        </m:r>
                      </m:sub>
                    </m:sSub>
                    <m:r>
                      <a:rPr lang="en-GB" sz="2400" b="0" i="1" smtClean="0">
                        <a:latin typeface="Cambria Math" panose="02040503050406030204" pitchFamily="18" charset="0"/>
                      </a:rPr>
                      <m:t>=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𝑊</m:t>
                        </m:r>
                      </m:sub>
                    </m:sSub>
                    <m:r>
                      <a:rPr lang="en-GB" sz="2400" b="0" i="1" smtClean="0">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ea typeface="Cambria Math" panose="02040503050406030204" pitchFamily="18" charset="0"/>
                      </a:rPr>
                      <m:t>4</m:t>
                    </m:r>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𝐶</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ea typeface="Cambria Math" panose="02040503050406030204" pitchFamily="18" charset="0"/>
                      </a:rPr>
                      <m:t>4</m:t>
                    </m:r>
                  </m:oMath>
                </a14:m>
                <a:r>
                  <a:rPr lang="en-GB" sz="2400"/>
                  <a:t>+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𝐷</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ea typeface="Cambria Math" panose="02040503050406030204" pitchFamily="18" charset="0"/>
                      </a:rPr>
                      <m:t>2</m:t>
                    </m:r>
                  </m:oMath>
                </a14:m>
                <a:r>
                  <a:rPr lang="en-GB" sz="2400"/>
                  <a:t>00</a:t>
                </a:r>
              </a:p>
            </p:txBody>
          </p:sp>
        </mc:Choice>
        <mc:Fallback xmlns="">
          <p:sp>
            <p:nvSpPr>
              <p:cNvPr id="47" name="TextBox 46">
                <a:extLst>
                  <a:ext uri="{FF2B5EF4-FFF2-40B4-BE49-F238E27FC236}">
                    <a16:creationId xmlns:a16="http://schemas.microsoft.com/office/drawing/2014/main" id="{CCDB5D4B-E756-4511-BA2A-64C2A256C6E5}"/>
                  </a:ext>
                </a:extLst>
              </p:cNvPr>
              <p:cNvSpPr txBox="1">
                <a:spLocks noRot="1" noChangeAspect="1" noMove="1" noResize="1" noEditPoints="1" noAdjustHandles="1" noChangeArrowheads="1" noChangeShapeType="1" noTextEdit="1"/>
              </p:cNvSpPr>
              <p:nvPr/>
            </p:nvSpPr>
            <p:spPr>
              <a:xfrm>
                <a:off x="6069629" y="6087125"/>
                <a:ext cx="5402620" cy="397866"/>
              </a:xfrm>
              <a:prstGeom prst="rect">
                <a:avLst/>
              </a:prstGeom>
              <a:blipFill>
                <a:blip r:embed="rId7"/>
                <a:stretch>
                  <a:fillRect l="-2032" t="-26154" b="-36923"/>
                </a:stretch>
              </a:blipFill>
            </p:spPr>
            <p:txBody>
              <a:bodyPr/>
              <a:lstStyle/>
              <a:p>
                <a:r>
                  <a:rPr lang="en-GB">
                    <a:noFill/>
                  </a:rPr>
                  <a:t> </a:t>
                </a:r>
              </a:p>
            </p:txBody>
          </p:sp>
        </mc:Fallback>
      </mc:AlternateContent>
    </p:spTree>
    <p:extLst>
      <p:ext uri="{BB962C8B-B14F-4D97-AF65-F5344CB8AC3E}">
        <p14:creationId xmlns:p14="http://schemas.microsoft.com/office/powerpoint/2010/main" val="215002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E55863-677B-49A8-9EC5-4F7C8D43757C}"/>
              </a:ext>
            </a:extLst>
          </p:cNvPr>
          <p:cNvGrpSpPr/>
          <p:nvPr/>
        </p:nvGrpSpPr>
        <p:grpSpPr>
          <a:xfrm>
            <a:off x="2422526" y="1838326"/>
            <a:ext cx="7129463" cy="4686299"/>
            <a:chOff x="2422526" y="1838326"/>
            <a:chExt cx="7129463" cy="4686299"/>
          </a:xfrm>
        </p:grpSpPr>
        <p:pic>
          <p:nvPicPr>
            <p:cNvPr id="1026" name="Picture 2" descr="C:\Users\bernasco.NSCR\AppData\Local\Microsoft\Windows\Temporary Internet Files\Content.IE5\FB4H8973\MC900355985[1].wmf"/>
            <p:cNvPicPr>
              <a:picLocks noChangeAspect="1" noChangeArrowheads="1"/>
            </p:cNvPicPr>
            <p:nvPr/>
          </p:nvPicPr>
          <p:blipFill>
            <a:blip r:embed="rId2"/>
            <a:srcRect/>
            <a:stretch>
              <a:fillRect/>
            </a:stretch>
          </p:blipFill>
          <p:spPr bwMode="auto">
            <a:xfrm>
              <a:off x="6527800" y="1838326"/>
              <a:ext cx="908050" cy="735013"/>
            </a:xfrm>
            <a:prstGeom prst="rect">
              <a:avLst/>
            </a:prstGeom>
            <a:solidFill>
              <a:schemeClr val="accent3"/>
            </a:solidFill>
          </p:spPr>
        </p:pic>
        <p:sp>
          <p:nvSpPr>
            <p:cNvPr id="12292" name="Line 60"/>
            <p:cNvSpPr>
              <a:spLocks noChangeShapeType="1"/>
            </p:cNvSpPr>
            <p:nvPr/>
          </p:nvSpPr>
          <p:spPr bwMode="auto">
            <a:xfrm>
              <a:off x="7464425" y="2535238"/>
              <a:ext cx="935038"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2293" name="Line 63"/>
            <p:cNvSpPr>
              <a:spLocks noChangeShapeType="1"/>
            </p:cNvSpPr>
            <p:nvPr/>
          </p:nvSpPr>
          <p:spPr bwMode="auto">
            <a:xfrm>
              <a:off x="7104063" y="2630488"/>
              <a:ext cx="431800" cy="1943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2294" name="Line 64"/>
            <p:cNvSpPr>
              <a:spLocks noChangeShapeType="1"/>
            </p:cNvSpPr>
            <p:nvPr/>
          </p:nvSpPr>
          <p:spPr bwMode="auto">
            <a:xfrm flipH="1">
              <a:off x="3792539" y="2414588"/>
              <a:ext cx="2663825" cy="647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8197" name="AutoShape 5"/>
            <p:cNvSpPr>
              <a:spLocks noChangeArrowheads="1"/>
            </p:cNvSpPr>
            <p:nvPr/>
          </p:nvSpPr>
          <p:spPr bwMode="auto">
            <a:xfrm>
              <a:off x="7967664" y="2270126"/>
              <a:ext cx="1584325" cy="1439863"/>
            </a:xfrm>
            <a:prstGeom prst="triangle">
              <a:avLst>
                <a:gd name="adj" fmla="val 50000"/>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2296"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488" y="2773364"/>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7" name="Group 156"/>
            <p:cNvGrpSpPr>
              <a:grpSpLocks/>
            </p:cNvGrpSpPr>
            <p:nvPr/>
          </p:nvGrpSpPr>
          <p:grpSpPr bwMode="auto">
            <a:xfrm>
              <a:off x="6926263" y="4602163"/>
              <a:ext cx="1546225" cy="1368425"/>
              <a:chOff x="5004048" y="4364732"/>
              <a:chExt cx="1545779" cy="1368524"/>
            </a:xfrm>
          </p:grpSpPr>
          <p:sp>
            <p:nvSpPr>
              <p:cNvPr id="8196" name="Rectangle 4"/>
              <p:cNvSpPr>
                <a:spLocks noChangeArrowheads="1"/>
              </p:cNvSpPr>
              <p:nvPr/>
            </p:nvSpPr>
            <p:spPr bwMode="auto">
              <a:xfrm>
                <a:off x="5004048" y="4364732"/>
                <a:ext cx="1512451" cy="1368524"/>
              </a:xfrm>
              <a:prstGeom prst="rect">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2326"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9507" y="4437112"/>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7"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1515" y="5085184"/>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8"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7419" y="5229200"/>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731" y="4509120"/>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0"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40000">
                <a:off x="5075411" y="4937328"/>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1"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0000">
                <a:off x="5579467" y="4941168"/>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5" name="Oval 3"/>
            <p:cNvSpPr>
              <a:spLocks noChangeArrowheads="1"/>
            </p:cNvSpPr>
            <p:nvPr/>
          </p:nvSpPr>
          <p:spPr bwMode="auto">
            <a:xfrm>
              <a:off x="2422526" y="2573338"/>
              <a:ext cx="1370013" cy="1223962"/>
            </a:xfrm>
            <a:prstGeom prst="ellipse">
              <a:avLst/>
            </a:prstGeom>
            <a:solidFill>
              <a:schemeClr val="accent3"/>
            </a:solidFill>
            <a:ln w="12700">
              <a:solidFill>
                <a:schemeClr val="tx1"/>
              </a:solidFill>
              <a:round/>
              <a:headEnd/>
              <a:tailEnd/>
            </a:ln>
            <a:effectLst/>
          </p:spPr>
          <p:txBody>
            <a:bodyPr wrap="none" anchor="ctr"/>
            <a:lstStyle/>
            <a:p>
              <a:pPr eaLnBrk="0" hangingPunct="0">
                <a:defRPr/>
              </a:pPr>
              <a:endParaRPr lang="nl-NL">
                <a:solidFill>
                  <a:prstClr val="white"/>
                </a:solidFill>
                <a:latin typeface="Palatino Linotype"/>
              </a:endParaRPr>
            </a:p>
          </p:txBody>
        </p:sp>
        <p:pic>
          <p:nvPicPr>
            <p:cNvPr id="1229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40000">
              <a:off x="3016250" y="2740026"/>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3489" y="3062289"/>
              <a:ext cx="4968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1813" y="3062289"/>
              <a:ext cx="4953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20000">
              <a:off x="2586038" y="3449639"/>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pic>
          <p:nvPicPr>
            <p:cNvPr id="1230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4143" y="5723054"/>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0"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2311" name="TextBox 45"/>
            <p:cNvSpPr txBox="1">
              <a:spLocks noChangeArrowheads="1"/>
            </p:cNvSpPr>
            <p:nvPr/>
          </p:nvSpPr>
          <p:spPr bwMode="auto">
            <a:xfrm>
              <a:off x="7032626" y="3500438"/>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12312" name="TextBox 46"/>
            <p:cNvSpPr txBox="1">
              <a:spLocks noChangeArrowheads="1"/>
            </p:cNvSpPr>
            <p:nvPr/>
          </p:nvSpPr>
          <p:spPr bwMode="auto">
            <a:xfrm>
              <a:off x="7678739" y="236696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1</a:t>
              </a:r>
            </a:p>
          </p:txBody>
        </p:sp>
        <p:pic>
          <p:nvPicPr>
            <p:cNvPr id="12316"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9913" y="3278189"/>
              <a:ext cx="5381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0"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2776" y="3162300"/>
              <a:ext cx="5381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49"/>
            <p:cNvSpPr txBox="1">
              <a:spLocks noChangeArrowheads="1"/>
            </p:cNvSpPr>
            <p:nvPr/>
          </p:nvSpPr>
          <p:spPr bwMode="auto">
            <a:xfrm>
              <a:off x="3143251" y="5726113"/>
              <a:ext cx="1152525"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predator</a:t>
              </a:r>
            </a:p>
          </p:txBody>
        </p:sp>
      </p:grpSp>
      <p:sp>
        <p:nvSpPr>
          <p:cNvPr id="42" name="Title 1">
            <a:extLst>
              <a:ext uri="{FF2B5EF4-FFF2-40B4-BE49-F238E27FC236}">
                <a16:creationId xmlns:a16="http://schemas.microsoft.com/office/drawing/2014/main" id="{7222412A-464A-4D6E-B050-528D145C5C80}"/>
              </a:ext>
            </a:extLst>
          </p:cNvPr>
          <p:cNvSpPr txBox="1">
            <a:spLocks/>
          </p:cNvSpPr>
          <p:nvPr/>
        </p:nvSpPr>
        <p:spPr>
          <a:xfrm>
            <a:off x="2592925" y="624110"/>
            <a:ext cx="8911687" cy="959682"/>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800">
                <a:latin typeface="Bookman Old Style" panose="02050604050505020204" pitchFamily="18" charset="0"/>
              </a:rPr>
              <a:t>Where to go? Add math</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75B7B0D-90C3-4510-B338-EF815B034982}"/>
                  </a:ext>
                </a:extLst>
              </p:cNvPr>
              <p:cNvSpPr txBox="1"/>
              <p:nvPr/>
            </p:nvSpPr>
            <p:spPr>
              <a:xfrm>
                <a:off x="1307128" y="3944405"/>
                <a:ext cx="5402620" cy="369332"/>
              </a:xfrm>
              <a:prstGeom prst="rect">
                <a:avLst/>
              </a:prstGeom>
              <a:noFill/>
            </p:spPr>
            <p:txBody>
              <a:bodyPr wrap="square" lIns="0" tIns="0" rIns="0" bIns="0" rtlCol="0">
                <a:spAutoFit/>
              </a:bodyPr>
              <a:lstStyle/>
              <a:p>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𝑈</m:t>
                        </m:r>
                      </m:e>
                      <m:sub>
                        <m:r>
                          <a:rPr lang="en-GB" sz="2400" b="0" i="1" smtClean="0">
                            <a:latin typeface="Cambria Math" panose="02040503050406030204" pitchFamily="18" charset="0"/>
                          </a:rPr>
                          <m:t>𝑐𝑖𝑟𝑐𝑙𝑒</m:t>
                        </m:r>
                      </m:sub>
                    </m:sSub>
                    <m:r>
                      <a:rPr lang="en-GB" sz="2400" b="0" i="1" smtClean="0">
                        <a:latin typeface="Cambria Math" panose="02040503050406030204" pitchFamily="18" charset="0"/>
                      </a:rPr>
                      <m:t>=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𝑊</m:t>
                        </m:r>
                      </m:sub>
                    </m:sSub>
                    <m:r>
                      <a:rPr lang="en-GB" sz="2400" b="0" i="1" smtClean="0">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rPr>
                      <m:t>4+</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𝐶</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 </m:t>
                    </m:r>
                  </m:oMath>
                </a14:m>
                <a:r>
                  <a:rPr lang="en-GB" sz="2400"/>
                  <a:t>1+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𝐷</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 </m:t>
                    </m:r>
                  </m:oMath>
                </a14:m>
                <a:r>
                  <a:rPr lang="en-GB" sz="2400"/>
                  <a:t>300</a:t>
                </a:r>
              </a:p>
            </p:txBody>
          </p:sp>
        </mc:Choice>
        <mc:Fallback xmlns="">
          <p:sp>
            <p:nvSpPr>
              <p:cNvPr id="41" name="TextBox 40">
                <a:extLst>
                  <a:ext uri="{FF2B5EF4-FFF2-40B4-BE49-F238E27FC236}">
                    <a16:creationId xmlns:a16="http://schemas.microsoft.com/office/drawing/2014/main" id="{B75B7B0D-90C3-4510-B338-EF815B034982}"/>
                  </a:ext>
                </a:extLst>
              </p:cNvPr>
              <p:cNvSpPr txBox="1">
                <a:spLocks noRot="1" noChangeAspect="1" noMove="1" noResize="1" noEditPoints="1" noAdjustHandles="1" noChangeArrowheads="1" noChangeShapeType="1" noTextEdit="1"/>
              </p:cNvSpPr>
              <p:nvPr/>
            </p:nvSpPr>
            <p:spPr>
              <a:xfrm>
                <a:off x="1307128" y="3944405"/>
                <a:ext cx="5402620" cy="369332"/>
              </a:xfrm>
              <a:prstGeom prst="rect">
                <a:avLst/>
              </a:prstGeom>
              <a:blipFill>
                <a:blip r:embed="rId5"/>
                <a:stretch>
                  <a:fillRect l="-1917" t="-24590" b="-491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E446F9D-426B-4D20-AB68-E44DC3AF2A82}"/>
                  </a:ext>
                </a:extLst>
              </p:cNvPr>
              <p:cNvSpPr txBox="1"/>
              <p:nvPr/>
            </p:nvSpPr>
            <p:spPr>
              <a:xfrm>
                <a:off x="6789380" y="3760788"/>
                <a:ext cx="5402620" cy="399405"/>
              </a:xfrm>
              <a:prstGeom prst="rect">
                <a:avLst/>
              </a:prstGeom>
              <a:noFill/>
            </p:spPr>
            <p:txBody>
              <a:bodyPr wrap="square" lIns="0" tIns="0" rIns="0" bIns="0" rtlCol="0">
                <a:spAutoFit/>
              </a:bodyPr>
              <a:lstStyle/>
              <a:p>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𝑈</m:t>
                        </m:r>
                      </m:e>
                      <m:sub>
                        <m:r>
                          <a:rPr lang="en-GB" sz="2400" b="0" i="1" smtClean="0">
                            <a:latin typeface="Cambria Math" panose="02040503050406030204" pitchFamily="18" charset="0"/>
                          </a:rPr>
                          <m:t>𝑡𝑟𝑖𝑎𝑛𝑔𝑙𝑒</m:t>
                        </m:r>
                      </m:sub>
                    </m:sSub>
                    <m:r>
                      <a:rPr lang="en-GB" sz="2400" b="0" i="1" smtClean="0">
                        <a:latin typeface="Cambria Math" panose="02040503050406030204" pitchFamily="18" charset="0"/>
                      </a:rPr>
                      <m:t>=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𝑊</m:t>
                        </m:r>
                      </m:sub>
                    </m:sSub>
                    <m:r>
                      <a:rPr lang="en-GB" sz="2400" b="0" i="1" smtClean="0">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ea typeface="Cambria Math" panose="02040503050406030204" pitchFamily="18" charset="0"/>
                      </a:rPr>
                      <m:t>1</m:t>
                    </m:r>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𝐶</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 </m:t>
                    </m:r>
                  </m:oMath>
                </a14:m>
                <a:r>
                  <a:rPr lang="en-GB" sz="2400"/>
                  <a:t>1+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𝐷</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ea typeface="Cambria Math" panose="02040503050406030204" pitchFamily="18" charset="0"/>
                      </a:rPr>
                      <m:t>1</m:t>
                    </m:r>
                  </m:oMath>
                </a14:m>
                <a:r>
                  <a:rPr lang="en-GB" sz="2400"/>
                  <a:t>00</a:t>
                </a:r>
              </a:p>
            </p:txBody>
          </p:sp>
        </mc:Choice>
        <mc:Fallback xmlns="">
          <p:sp>
            <p:nvSpPr>
              <p:cNvPr id="46" name="TextBox 45">
                <a:extLst>
                  <a:ext uri="{FF2B5EF4-FFF2-40B4-BE49-F238E27FC236}">
                    <a16:creationId xmlns:a16="http://schemas.microsoft.com/office/drawing/2014/main" id="{AE446F9D-426B-4D20-AB68-E44DC3AF2A82}"/>
                  </a:ext>
                </a:extLst>
              </p:cNvPr>
              <p:cNvSpPr txBox="1">
                <a:spLocks noRot="1" noChangeAspect="1" noMove="1" noResize="1" noEditPoints="1" noAdjustHandles="1" noChangeArrowheads="1" noChangeShapeType="1" noTextEdit="1"/>
              </p:cNvSpPr>
              <p:nvPr/>
            </p:nvSpPr>
            <p:spPr>
              <a:xfrm>
                <a:off x="6789380" y="3760788"/>
                <a:ext cx="5402620" cy="399405"/>
              </a:xfrm>
              <a:prstGeom prst="rect">
                <a:avLst/>
              </a:prstGeom>
              <a:blipFill>
                <a:blip r:embed="rId6"/>
                <a:stretch>
                  <a:fillRect l="-2032" t="-26154" r="-113" b="-369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CDB5D4B-E756-4511-BA2A-64C2A256C6E5}"/>
                  </a:ext>
                </a:extLst>
              </p:cNvPr>
              <p:cNvSpPr txBox="1"/>
              <p:nvPr/>
            </p:nvSpPr>
            <p:spPr>
              <a:xfrm>
                <a:off x="6069629" y="6087125"/>
                <a:ext cx="5402620" cy="397866"/>
              </a:xfrm>
              <a:prstGeom prst="rect">
                <a:avLst/>
              </a:prstGeom>
              <a:noFill/>
            </p:spPr>
            <p:txBody>
              <a:bodyPr wrap="square" lIns="0" tIns="0" rIns="0" bIns="0" rtlCol="0">
                <a:spAutoFit/>
              </a:bodyPr>
              <a:lstStyle/>
              <a:p>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𝑈</m:t>
                        </m:r>
                      </m:e>
                      <m:sub>
                        <m:r>
                          <a:rPr lang="en-GB" sz="2400" b="0" i="1" smtClean="0">
                            <a:latin typeface="Cambria Math" panose="02040503050406030204" pitchFamily="18" charset="0"/>
                          </a:rPr>
                          <m:t>𝑠𝑞𝑢𝑎𝑟𝑒</m:t>
                        </m:r>
                      </m:sub>
                    </m:sSub>
                    <m:r>
                      <a:rPr lang="en-GB" sz="2400" b="0" i="1" smtClean="0">
                        <a:latin typeface="Cambria Math" panose="02040503050406030204" pitchFamily="18" charset="0"/>
                      </a:rPr>
                      <m:t>=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𝑊</m:t>
                        </m:r>
                      </m:sub>
                    </m:sSub>
                    <m:r>
                      <a:rPr lang="en-GB" sz="2400" b="0" i="1" smtClean="0">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ea typeface="Cambria Math" panose="02040503050406030204" pitchFamily="18" charset="0"/>
                      </a:rPr>
                      <m:t>4</m:t>
                    </m:r>
                    <m:r>
                      <a:rPr lang="en-GB" sz="2400" b="0" i="0" smtClean="0">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ea typeface="Cambria Math" panose="02040503050406030204" pitchFamily="18" charset="0"/>
                          </a:rPr>
                          <m:t>𝐶</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ea typeface="Cambria Math" panose="02040503050406030204" pitchFamily="18" charset="0"/>
                      </a:rPr>
                      <m:t>4</m:t>
                    </m:r>
                  </m:oMath>
                </a14:m>
                <a:r>
                  <a:rPr lang="en-GB" sz="2400"/>
                  <a:t>+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𝛽</m:t>
                        </m:r>
                      </m:e>
                      <m:sub>
                        <m:r>
                          <a:rPr lang="en-GB" sz="2400" b="0" i="1" smtClean="0">
                            <a:latin typeface="Cambria Math" panose="02040503050406030204" pitchFamily="18" charset="0"/>
                          </a:rPr>
                          <m:t>𝐷</m:t>
                        </m:r>
                      </m:sub>
                    </m:sSub>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m:t>
                    </m:r>
                    <m:r>
                      <a:rPr lang="en-GB" sz="2400" b="0" i="0" smtClean="0">
                        <a:latin typeface="Cambria Math" panose="02040503050406030204" pitchFamily="18" charset="0"/>
                        <a:ea typeface="Cambria Math" panose="02040503050406030204" pitchFamily="18" charset="0"/>
                      </a:rPr>
                      <m:t>2</m:t>
                    </m:r>
                  </m:oMath>
                </a14:m>
                <a:r>
                  <a:rPr lang="en-GB" sz="2400"/>
                  <a:t>00</a:t>
                </a:r>
              </a:p>
            </p:txBody>
          </p:sp>
        </mc:Choice>
        <mc:Fallback xmlns="">
          <p:sp>
            <p:nvSpPr>
              <p:cNvPr id="47" name="TextBox 46">
                <a:extLst>
                  <a:ext uri="{FF2B5EF4-FFF2-40B4-BE49-F238E27FC236}">
                    <a16:creationId xmlns:a16="http://schemas.microsoft.com/office/drawing/2014/main" id="{CCDB5D4B-E756-4511-BA2A-64C2A256C6E5}"/>
                  </a:ext>
                </a:extLst>
              </p:cNvPr>
              <p:cNvSpPr txBox="1">
                <a:spLocks noRot="1" noChangeAspect="1" noMove="1" noResize="1" noEditPoints="1" noAdjustHandles="1" noChangeArrowheads="1" noChangeShapeType="1" noTextEdit="1"/>
              </p:cNvSpPr>
              <p:nvPr/>
            </p:nvSpPr>
            <p:spPr>
              <a:xfrm>
                <a:off x="6069629" y="6087125"/>
                <a:ext cx="5402620" cy="397866"/>
              </a:xfrm>
              <a:prstGeom prst="rect">
                <a:avLst/>
              </a:prstGeom>
              <a:blipFill>
                <a:blip r:embed="rId7"/>
                <a:stretch>
                  <a:fillRect l="-2032" t="-26154" b="-36923"/>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19873628-F0EB-46E3-89F7-BA3043F70500}"/>
              </a:ext>
            </a:extLst>
          </p:cNvPr>
          <p:cNvSpPr txBox="1"/>
          <p:nvPr/>
        </p:nvSpPr>
        <p:spPr>
          <a:xfrm>
            <a:off x="1142421" y="4656119"/>
            <a:ext cx="2236573" cy="923330"/>
          </a:xfrm>
          <a:prstGeom prst="rect">
            <a:avLst/>
          </a:prstGeom>
          <a:noFill/>
        </p:spPr>
        <p:txBody>
          <a:bodyPr wrap="square" rtlCol="0">
            <a:spAutoFit/>
          </a:bodyPr>
          <a:lstStyle/>
          <a:p>
            <a:r>
              <a:rPr lang="en-GB" sz="3600">
                <a:solidFill>
                  <a:srgbClr val="FF0000"/>
                </a:solidFill>
              </a:rPr>
              <a:t>Assume:</a:t>
            </a:r>
          </a:p>
          <a:p>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8ADAE8-6940-4664-96B3-AFB1075E73AD}"/>
                  </a:ext>
                </a:extLst>
              </p:cNvPr>
              <p:cNvSpPr txBox="1"/>
              <p:nvPr/>
            </p:nvSpPr>
            <p:spPr>
              <a:xfrm>
                <a:off x="2055894" y="5274551"/>
                <a:ext cx="14142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𝑊</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2</m:t>
                      </m:r>
                    </m:oMath>
                  </m:oMathPara>
                </a14:m>
                <a:endParaRPr lang="en-GB" sz="3200"/>
              </a:p>
            </p:txBody>
          </p:sp>
        </mc:Choice>
        <mc:Fallback xmlns="">
          <p:sp>
            <p:nvSpPr>
              <p:cNvPr id="4" name="TextBox 3">
                <a:extLst>
                  <a:ext uri="{FF2B5EF4-FFF2-40B4-BE49-F238E27FC236}">
                    <a16:creationId xmlns:a16="http://schemas.microsoft.com/office/drawing/2014/main" id="{B28ADAE8-6940-4664-96B3-AFB1075E73AD}"/>
                  </a:ext>
                </a:extLst>
              </p:cNvPr>
              <p:cNvSpPr txBox="1">
                <a:spLocks noRot="1" noChangeAspect="1" noMove="1" noResize="1" noEditPoints="1" noAdjustHandles="1" noChangeArrowheads="1" noChangeShapeType="1" noTextEdit="1"/>
              </p:cNvSpPr>
              <p:nvPr/>
            </p:nvSpPr>
            <p:spPr>
              <a:xfrm>
                <a:off x="2055894" y="5274551"/>
                <a:ext cx="1414298" cy="49244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128AB20-D92F-4596-A870-89FE557E27EA}"/>
                  </a:ext>
                </a:extLst>
              </p:cNvPr>
              <p:cNvSpPr txBox="1"/>
              <p:nvPr/>
            </p:nvSpPr>
            <p:spPr>
              <a:xfrm>
                <a:off x="2044783" y="5681529"/>
                <a:ext cx="16155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𝐶</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−1</m:t>
                      </m:r>
                    </m:oMath>
                  </m:oMathPara>
                </a14:m>
                <a:endParaRPr lang="en-GB" sz="3200"/>
              </a:p>
            </p:txBody>
          </p:sp>
        </mc:Choice>
        <mc:Fallback xmlns="">
          <p:sp>
            <p:nvSpPr>
              <p:cNvPr id="37" name="TextBox 36">
                <a:extLst>
                  <a:ext uri="{FF2B5EF4-FFF2-40B4-BE49-F238E27FC236}">
                    <a16:creationId xmlns:a16="http://schemas.microsoft.com/office/drawing/2014/main" id="{4128AB20-D92F-4596-A870-89FE557E27EA}"/>
                  </a:ext>
                </a:extLst>
              </p:cNvPr>
              <p:cNvSpPr txBox="1">
                <a:spLocks noRot="1" noChangeAspect="1" noMove="1" noResize="1" noEditPoints="1" noAdjustHandles="1" noChangeArrowheads="1" noChangeShapeType="1" noTextEdit="1"/>
              </p:cNvSpPr>
              <p:nvPr/>
            </p:nvSpPr>
            <p:spPr>
              <a:xfrm>
                <a:off x="2044783" y="5681529"/>
                <a:ext cx="1615570" cy="49244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502DE60-BB56-465A-AF00-A9210E7A1298}"/>
                  </a:ext>
                </a:extLst>
              </p:cNvPr>
              <p:cNvSpPr txBox="1"/>
              <p:nvPr/>
            </p:nvSpPr>
            <p:spPr>
              <a:xfrm>
                <a:off x="1992332" y="6133091"/>
                <a:ext cx="195598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𝐷</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−.01</m:t>
                      </m:r>
                    </m:oMath>
                  </m:oMathPara>
                </a14:m>
                <a:endParaRPr lang="en-GB" sz="3200"/>
              </a:p>
            </p:txBody>
          </p:sp>
        </mc:Choice>
        <mc:Fallback xmlns="">
          <p:sp>
            <p:nvSpPr>
              <p:cNvPr id="38" name="TextBox 37">
                <a:extLst>
                  <a:ext uri="{FF2B5EF4-FFF2-40B4-BE49-F238E27FC236}">
                    <a16:creationId xmlns:a16="http://schemas.microsoft.com/office/drawing/2014/main" id="{F502DE60-BB56-465A-AF00-A9210E7A1298}"/>
                  </a:ext>
                </a:extLst>
              </p:cNvPr>
              <p:cNvSpPr txBox="1">
                <a:spLocks noRot="1" noChangeAspect="1" noMove="1" noResize="1" noEditPoints="1" noAdjustHandles="1" noChangeArrowheads="1" noChangeShapeType="1" noTextEdit="1"/>
              </p:cNvSpPr>
              <p:nvPr/>
            </p:nvSpPr>
            <p:spPr>
              <a:xfrm>
                <a:off x="1992332" y="6133091"/>
                <a:ext cx="1955985" cy="492443"/>
              </a:xfrm>
              <a:prstGeom prst="rect">
                <a:avLst/>
              </a:prstGeom>
              <a:blipFill>
                <a:blip r:embed="rId1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925070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E55863-677B-49A8-9EC5-4F7C8D43757C}"/>
              </a:ext>
            </a:extLst>
          </p:cNvPr>
          <p:cNvGrpSpPr/>
          <p:nvPr/>
        </p:nvGrpSpPr>
        <p:grpSpPr>
          <a:xfrm>
            <a:off x="2422526" y="1838326"/>
            <a:ext cx="7129463" cy="4686299"/>
            <a:chOff x="2422526" y="1838326"/>
            <a:chExt cx="7129463" cy="4686299"/>
          </a:xfrm>
        </p:grpSpPr>
        <p:pic>
          <p:nvPicPr>
            <p:cNvPr id="1026" name="Picture 2" descr="C:\Users\bernasco.NSCR\AppData\Local\Microsoft\Windows\Temporary Internet Files\Content.IE5\FB4H8973\MC900355985[1].wmf"/>
            <p:cNvPicPr>
              <a:picLocks noChangeAspect="1" noChangeArrowheads="1"/>
            </p:cNvPicPr>
            <p:nvPr/>
          </p:nvPicPr>
          <p:blipFill>
            <a:blip r:embed="rId2"/>
            <a:srcRect/>
            <a:stretch>
              <a:fillRect/>
            </a:stretch>
          </p:blipFill>
          <p:spPr bwMode="auto">
            <a:xfrm>
              <a:off x="6527800" y="1838326"/>
              <a:ext cx="908050" cy="735013"/>
            </a:xfrm>
            <a:prstGeom prst="rect">
              <a:avLst/>
            </a:prstGeom>
            <a:solidFill>
              <a:schemeClr val="accent3"/>
            </a:solidFill>
          </p:spPr>
        </p:pic>
        <p:sp>
          <p:nvSpPr>
            <p:cNvPr id="12292" name="Line 60"/>
            <p:cNvSpPr>
              <a:spLocks noChangeShapeType="1"/>
            </p:cNvSpPr>
            <p:nvPr/>
          </p:nvSpPr>
          <p:spPr bwMode="auto">
            <a:xfrm>
              <a:off x="7464425" y="2535238"/>
              <a:ext cx="935038"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2293" name="Line 63"/>
            <p:cNvSpPr>
              <a:spLocks noChangeShapeType="1"/>
            </p:cNvSpPr>
            <p:nvPr/>
          </p:nvSpPr>
          <p:spPr bwMode="auto">
            <a:xfrm>
              <a:off x="7104063" y="2630488"/>
              <a:ext cx="431800" cy="1943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2294" name="Line 64"/>
            <p:cNvSpPr>
              <a:spLocks noChangeShapeType="1"/>
            </p:cNvSpPr>
            <p:nvPr/>
          </p:nvSpPr>
          <p:spPr bwMode="auto">
            <a:xfrm flipH="1">
              <a:off x="3792539" y="2414588"/>
              <a:ext cx="2663825" cy="647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8197" name="AutoShape 5"/>
            <p:cNvSpPr>
              <a:spLocks noChangeArrowheads="1"/>
            </p:cNvSpPr>
            <p:nvPr/>
          </p:nvSpPr>
          <p:spPr bwMode="auto">
            <a:xfrm>
              <a:off x="7967664" y="2270126"/>
              <a:ext cx="1584325" cy="1439863"/>
            </a:xfrm>
            <a:prstGeom prst="triangle">
              <a:avLst>
                <a:gd name="adj" fmla="val 50000"/>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2296"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488" y="2773364"/>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7" name="Group 156"/>
            <p:cNvGrpSpPr>
              <a:grpSpLocks/>
            </p:cNvGrpSpPr>
            <p:nvPr/>
          </p:nvGrpSpPr>
          <p:grpSpPr bwMode="auto">
            <a:xfrm>
              <a:off x="6926263" y="4602163"/>
              <a:ext cx="1546225" cy="1368425"/>
              <a:chOff x="5004048" y="4364732"/>
              <a:chExt cx="1545779" cy="1368524"/>
            </a:xfrm>
          </p:grpSpPr>
          <p:sp>
            <p:nvSpPr>
              <p:cNvPr id="8196" name="Rectangle 4"/>
              <p:cNvSpPr>
                <a:spLocks noChangeArrowheads="1"/>
              </p:cNvSpPr>
              <p:nvPr/>
            </p:nvSpPr>
            <p:spPr bwMode="auto">
              <a:xfrm>
                <a:off x="5004048" y="4364732"/>
                <a:ext cx="1512451" cy="1368524"/>
              </a:xfrm>
              <a:prstGeom prst="rect">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2326"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9507" y="4437112"/>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7"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1515" y="5085184"/>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8"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7419" y="5229200"/>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731" y="4509120"/>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0"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40000">
                <a:off x="5075411" y="4937328"/>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1"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0000">
                <a:off x="5579467" y="4941168"/>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5" name="Oval 3"/>
            <p:cNvSpPr>
              <a:spLocks noChangeArrowheads="1"/>
            </p:cNvSpPr>
            <p:nvPr/>
          </p:nvSpPr>
          <p:spPr bwMode="auto">
            <a:xfrm>
              <a:off x="2422526" y="2573338"/>
              <a:ext cx="1370013" cy="1223962"/>
            </a:xfrm>
            <a:prstGeom prst="ellipse">
              <a:avLst/>
            </a:prstGeom>
            <a:solidFill>
              <a:schemeClr val="accent3"/>
            </a:solidFill>
            <a:ln w="12700">
              <a:solidFill>
                <a:schemeClr val="tx1"/>
              </a:solidFill>
              <a:round/>
              <a:headEnd/>
              <a:tailEnd/>
            </a:ln>
            <a:effectLst/>
          </p:spPr>
          <p:txBody>
            <a:bodyPr wrap="none" anchor="ctr"/>
            <a:lstStyle/>
            <a:p>
              <a:pPr eaLnBrk="0" hangingPunct="0">
                <a:defRPr/>
              </a:pPr>
              <a:endParaRPr lang="nl-NL">
                <a:solidFill>
                  <a:prstClr val="white"/>
                </a:solidFill>
                <a:latin typeface="Palatino Linotype"/>
              </a:endParaRPr>
            </a:p>
          </p:txBody>
        </p:sp>
        <p:pic>
          <p:nvPicPr>
            <p:cNvPr id="1229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40000">
              <a:off x="3016250" y="2740026"/>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3489" y="3062289"/>
              <a:ext cx="4968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1813" y="3062289"/>
              <a:ext cx="4953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20000">
              <a:off x="2586038" y="3449639"/>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pic>
          <p:nvPicPr>
            <p:cNvPr id="1230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4143" y="5723054"/>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0"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2311" name="TextBox 45"/>
            <p:cNvSpPr txBox="1">
              <a:spLocks noChangeArrowheads="1"/>
            </p:cNvSpPr>
            <p:nvPr/>
          </p:nvSpPr>
          <p:spPr bwMode="auto">
            <a:xfrm>
              <a:off x="7032626" y="3500438"/>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12312" name="TextBox 46"/>
            <p:cNvSpPr txBox="1">
              <a:spLocks noChangeArrowheads="1"/>
            </p:cNvSpPr>
            <p:nvPr/>
          </p:nvSpPr>
          <p:spPr bwMode="auto">
            <a:xfrm>
              <a:off x="7678739" y="236696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1</a:t>
              </a:r>
            </a:p>
          </p:txBody>
        </p:sp>
        <p:pic>
          <p:nvPicPr>
            <p:cNvPr id="12316"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9913" y="3278189"/>
              <a:ext cx="5381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0"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2776" y="3162300"/>
              <a:ext cx="5381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49"/>
            <p:cNvSpPr txBox="1">
              <a:spLocks noChangeArrowheads="1"/>
            </p:cNvSpPr>
            <p:nvPr/>
          </p:nvSpPr>
          <p:spPr bwMode="auto">
            <a:xfrm>
              <a:off x="3143251" y="5726113"/>
              <a:ext cx="1152525"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predator</a:t>
              </a:r>
            </a:p>
          </p:txBody>
        </p:sp>
      </p:grpSp>
      <p:sp>
        <p:nvSpPr>
          <p:cNvPr id="42" name="Title 1">
            <a:extLst>
              <a:ext uri="{FF2B5EF4-FFF2-40B4-BE49-F238E27FC236}">
                <a16:creationId xmlns:a16="http://schemas.microsoft.com/office/drawing/2014/main" id="{7222412A-464A-4D6E-B050-528D145C5C80}"/>
              </a:ext>
            </a:extLst>
          </p:cNvPr>
          <p:cNvSpPr txBox="1">
            <a:spLocks/>
          </p:cNvSpPr>
          <p:nvPr/>
        </p:nvSpPr>
        <p:spPr>
          <a:xfrm>
            <a:off x="2592925" y="624110"/>
            <a:ext cx="8911687" cy="959682"/>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800">
                <a:latin typeface="Bookman Old Style" panose="02050604050505020204" pitchFamily="18" charset="0"/>
              </a:rPr>
              <a:t>Where to go? Add math</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75B7B0D-90C3-4510-B338-EF815B034982}"/>
                  </a:ext>
                </a:extLst>
              </p:cNvPr>
              <p:cNvSpPr txBox="1"/>
              <p:nvPr/>
            </p:nvSpPr>
            <p:spPr>
              <a:xfrm>
                <a:off x="1307128" y="3944404"/>
                <a:ext cx="363634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𝑈</m:t>
                          </m:r>
                        </m:e>
                        <m:sub>
                          <m:r>
                            <a:rPr lang="en-GB" sz="2400" b="0" i="1" smtClean="0">
                              <a:latin typeface="Cambria Math" panose="02040503050406030204" pitchFamily="18" charset="0"/>
                              <a:ea typeface="Cambria Math" panose="02040503050406030204" pitchFamily="18" charset="0"/>
                            </a:rPr>
                            <m:t>𝑐𝑖𝑟𝑐𝑙𝑒</m:t>
                          </m:r>
                        </m:sub>
                      </m:sSub>
                      <m:r>
                        <a:rPr lang="en-GB" sz="2400" b="0" i="1" smtClean="0">
                          <a:latin typeface="Cambria Math" panose="02040503050406030204" pitchFamily="18" charset="0"/>
                          <a:ea typeface="Cambria Math" panose="02040503050406030204" pitchFamily="18" charset="0"/>
                        </a:rPr>
                        <m:t>=8−1−3=4</m:t>
                      </m:r>
                    </m:oMath>
                  </m:oMathPara>
                </a14:m>
                <a:endParaRPr lang="en-GB" sz="2400"/>
              </a:p>
            </p:txBody>
          </p:sp>
        </mc:Choice>
        <mc:Fallback xmlns="">
          <p:sp>
            <p:nvSpPr>
              <p:cNvPr id="41" name="TextBox 40">
                <a:extLst>
                  <a:ext uri="{FF2B5EF4-FFF2-40B4-BE49-F238E27FC236}">
                    <a16:creationId xmlns:a16="http://schemas.microsoft.com/office/drawing/2014/main" id="{B75B7B0D-90C3-4510-B338-EF815B034982}"/>
                  </a:ext>
                </a:extLst>
              </p:cNvPr>
              <p:cNvSpPr txBox="1">
                <a:spLocks noRot="1" noChangeAspect="1" noMove="1" noResize="1" noEditPoints="1" noAdjustHandles="1" noChangeArrowheads="1" noChangeShapeType="1" noTextEdit="1"/>
              </p:cNvSpPr>
              <p:nvPr/>
            </p:nvSpPr>
            <p:spPr>
              <a:xfrm>
                <a:off x="1307128" y="3944404"/>
                <a:ext cx="3636348" cy="369332"/>
              </a:xfrm>
              <a:prstGeom prst="rect">
                <a:avLst/>
              </a:prstGeom>
              <a:blipFill>
                <a:blip r:embed="rId5"/>
                <a:stretch>
                  <a:fillRect b="-180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E446F9D-426B-4D20-AB68-E44DC3AF2A82}"/>
                  </a:ext>
                </a:extLst>
              </p:cNvPr>
              <p:cNvSpPr txBox="1"/>
              <p:nvPr/>
            </p:nvSpPr>
            <p:spPr>
              <a:xfrm>
                <a:off x="6789380" y="3760788"/>
                <a:ext cx="5402620" cy="399405"/>
              </a:xfrm>
              <a:prstGeom prst="rect">
                <a:avLst/>
              </a:prstGeom>
              <a:noFill/>
            </p:spPr>
            <p:txBody>
              <a:bodyPr wrap="square" lIns="0" tIns="0" rIns="0" bIns="0" rtlCol="0">
                <a:spAutoFit/>
              </a:bodyPr>
              <a:lstStyle/>
              <a:p>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𝑈</m:t>
                        </m:r>
                      </m:e>
                      <m:sub>
                        <m:r>
                          <a:rPr lang="en-GB" sz="2400" b="0" i="1" smtClean="0">
                            <a:latin typeface="Cambria Math" panose="02040503050406030204" pitchFamily="18" charset="0"/>
                          </a:rPr>
                          <m:t>𝑡𝑟𝑖𝑎𝑛𝑔𝑙𝑒</m:t>
                        </m:r>
                      </m:sub>
                    </m:sSub>
                    <m:r>
                      <a:rPr lang="en-GB" sz="2400" b="0" i="1" smtClean="0">
                        <a:latin typeface="Cambria Math" panose="02040503050406030204" pitchFamily="18" charset="0"/>
                      </a:rPr>
                      <m:t>=</m:t>
                    </m:r>
                  </m:oMath>
                </a14:m>
                <a:r>
                  <a:rPr lang="en-GB" sz="2400"/>
                  <a:t> </a:t>
                </a:r>
                <a14:m>
                  <m:oMath xmlns:m="http://schemas.openxmlformats.org/officeDocument/2006/math">
                    <m:r>
                      <a:rPr lang="en-GB" sz="2400" i="1" smtClean="0">
                        <a:latin typeface="Cambria Math" panose="02040503050406030204" pitchFamily="18" charset="0"/>
                        <a:ea typeface="Cambria Math" panose="02040503050406030204" pitchFamily="18" charset="0"/>
                      </a:rPr>
                      <m:t>2</m:t>
                    </m:r>
                    <m:r>
                      <a:rPr lang="en-GB" sz="2400" i="1">
                        <a:latin typeface="Cambria Math" panose="02040503050406030204" pitchFamily="18" charset="0"/>
                        <a:ea typeface="Cambria Math" panose="02040503050406030204" pitchFamily="18" charset="0"/>
                      </a:rPr>
                      <m:t>−1−</m:t>
                    </m:r>
                    <m:r>
                      <a:rPr lang="en-GB" sz="2400" b="0" i="1" smtClean="0">
                        <a:latin typeface="Cambria Math" panose="02040503050406030204" pitchFamily="18" charset="0"/>
                        <a:ea typeface="Cambria Math" panose="02040503050406030204" pitchFamily="18" charset="0"/>
                      </a:rPr>
                      <m:t>1</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0</m:t>
                    </m:r>
                  </m:oMath>
                </a14:m>
                <a:r>
                  <a:rPr lang="en-GB" sz="2400"/>
                  <a:t> </a:t>
                </a:r>
              </a:p>
            </p:txBody>
          </p:sp>
        </mc:Choice>
        <mc:Fallback xmlns="">
          <p:sp>
            <p:nvSpPr>
              <p:cNvPr id="46" name="TextBox 45">
                <a:extLst>
                  <a:ext uri="{FF2B5EF4-FFF2-40B4-BE49-F238E27FC236}">
                    <a16:creationId xmlns:a16="http://schemas.microsoft.com/office/drawing/2014/main" id="{AE446F9D-426B-4D20-AB68-E44DC3AF2A82}"/>
                  </a:ext>
                </a:extLst>
              </p:cNvPr>
              <p:cNvSpPr txBox="1">
                <a:spLocks noRot="1" noChangeAspect="1" noMove="1" noResize="1" noEditPoints="1" noAdjustHandles="1" noChangeArrowheads="1" noChangeShapeType="1" noTextEdit="1"/>
              </p:cNvSpPr>
              <p:nvPr/>
            </p:nvSpPr>
            <p:spPr>
              <a:xfrm>
                <a:off x="6789380" y="3760788"/>
                <a:ext cx="5402620" cy="399405"/>
              </a:xfrm>
              <a:prstGeom prst="rect">
                <a:avLst/>
              </a:prstGeom>
              <a:blipFill>
                <a:blip r:embed="rId6"/>
                <a:stretch>
                  <a:fillRect l="-2032" b="-2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CDB5D4B-E756-4511-BA2A-64C2A256C6E5}"/>
                  </a:ext>
                </a:extLst>
              </p:cNvPr>
              <p:cNvSpPr txBox="1"/>
              <p:nvPr/>
            </p:nvSpPr>
            <p:spPr>
              <a:xfrm>
                <a:off x="6069629" y="6087125"/>
                <a:ext cx="5402620" cy="397866"/>
              </a:xfrm>
              <a:prstGeom prst="rect">
                <a:avLst/>
              </a:prstGeom>
              <a:noFill/>
            </p:spPr>
            <p:txBody>
              <a:bodyPr wrap="square" lIns="0" tIns="0" rIns="0" bIns="0" rtlCol="0">
                <a:spAutoFit/>
              </a:bodyPr>
              <a:lstStyle/>
              <a:p>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𝑈</m:t>
                        </m:r>
                      </m:e>
                      <m:sub>
                        <m:r>
                          <a:rPr lang="en-GB" sz="2400" b="0" i="1" smtClean="0">
                            <a:latin typeface="Cambria Math" panose="02040503050406030204" pitchFamily="18" charset="0"/>
                          </a:rPr>
                          <m:t>𝑠𝑞𝑢𝑎𝑟𝑒</m:t>
                        </m:r>
                      </m:sub>
                    </m:sSub>
                    <m:r>
                      <a:rPr lang="en-GB" sz="2400" b="0" i="1" smtClean="0">
                        <a:latin typeface="Cambria Math" panose="02040503050406030204" pitchFamily="18" charset="0"/>
                      </a:rPr>
                      <m:t>=</m:t>
                    </m:r>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8−</m:t>
                    </m:r>
                    <m:r>
                      <a:rPr lang="en-GB" sz="2400" b="0" i="1" smtClean="0">
                        <a:latin typeface="Cambria Math" panose="02040503050406030204" pitchFamily="18" charset="0"/>
                        <a:ea typeface="Cambria Math" panose="02040503050406030204" pitchFamily="18" charset="0"/>
                      </a:rPr>
                      <m:t>3</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2</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3</m:t>
                    </m:r>
                  </m:oMath>
                </a14:m>
                <a:endParaRPr lang="en-GB" sz="2400"/>
              </a:p>
            </p:txBody>
          </p:sp>
        </mc:Choice>
        <mc:Fallback xmlns="">
          <p:sp>
            <p:nvSpPr>
              <p:cNvPr id="47" name="TextBox 46">
                <a:extLst>
                  <a:ext uri="{FF2B5EF4-FFF2-40B4-BE49-F238E27FC236}">
                    <a16:creationId xmlns:a16="http://schemas.microsoft.com/office/drawing/2014/main" id="{CCDB5D4B-E756-4511-BA2A-64C2A256C6E5}"/>
                  </a:ext>
                </a:extLst>
              </p:cNvPr>
              <p:cNvSpPr txBox="1">
                <a:spLocks noRot="1" noChangeAspect="1" noMove="1" noResize="1" noEditPoints="1" noAdjustHandles="1" noChangeArrowheads="1" noChangeShapeType="1" noTextEdit="1"/>
              </p:cNvSpPr>
              <p:nvPr/>
            </p:nvSpPr>
            <p:spPr>
              <a:xfrm>
                <a:off x="6069629" y="6087125"/>
                <a:ext cx="5402620" cy="397866"/>
              </a:xfrm>
              <a:prstGeom prst="rect">
                <a:avLst/>
              </a:prstGeom>
              <a:blipFill>
                <a:blip r:embed="rId7"/>
                <a:stretch>
                  <a:fillRect l="-2032" b="-20000"/>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19873628-F0EB-46E3-89F7-BA3043F70500}"/>
              </a:ext>
            </a:extLst>
          </p:cNvPr>
          <p:cNvSpPr txBox="1"/>
          <p:nvPr/>
        </p:nvSpPr>
        <p:spPr>
          <a:xfrm>
            <a:off x="1142421" y="4656119"/>
            <a:ext cx="2236573" cy="923330"/>
          </a:xfrm>
          <a:prstGeom prst="rect">
            <a:avLst/>
          </a:prstGeom>
          <a:noFill/>
        </p:spPr>
        <p:txBody>
          <a:bodyPr wrap="square" rtlCol="0">
            <a:spAutoFit/>
          </a:bodyPr>
          <a:lstStyle/>
          <a:p>
            <a:r>
              <a:rPr lang="en-GB" sz="3600">
                <a:solidFill>
                  <a:srgbClr val="FF0000"/>
                </a:solidFill>
              </a:rPr>
              <a:t>Assume:</a:t>
            </a:r>
          </a:p>
          <a:p>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8ADAE8-6940-4664-96B3-AFB1075E73AD}"/>
                  </a:ext>
                </a:extLst>
              </p:cNvPr>
              <p:cNvSpPr txBox="1"/>
              <p:nvPr/>
            </p:nvSpPr>
            <p:spPr>
              <a:xfrm>
                <a:off x="2055894" y="5274551"/>
                <a:ext cx="14142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𝑊</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2</m:t>
                      </m:r>
                    </m:oMath>
                  </m:oMathPara>
                </a14:m>
                <a:endParaRPr lang="en-GB" sz="3200"/>
              </a:p>
            </p:txBody>
          </p:sp>
        </mc:Choice>
        <mc:Fallback xmlns="">
          <p:sp>
            <p:nvSpPr>
              <p:cNvPr id="4" name="TextBox 3">
                <a:extLst>
                  <a:ext uri="{FF2B5EF4-FFF2-40B4-BE49-F238E27FC236}">
                    <a16:creationId xmlns:a16="http://schemas.microsoft.com/office/drawing/2014/main" id="{B28ADAE8-6940-4664-96B3-AFB1075E73AD}"/>
                  </a:ext>
                </a:extLst>
              </p:cNvPr>
              <p:cNvSpPr txBox="1">
                <a:spLocks noRot="1" noChangeAspect="1" noMove="1" noResize="1" noEditPoints="1" noAdjustHandles="1" noChangeArrowheads="1" noChangeShapeType="1" noTextEdit="1"/>
              </p:cNvSpPr>
              <p:nvPr/>
            </p:nvSpPr>
            <p:spPr>
              <a:xfrm>
                <a:off x="2055894" y="5274551"/>
                <a:ext cx="1414298" cy="49244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128AB20-D92F-4596-A870-89FE557E27EA}"/>
                  </a:ext>
                </a:extLst>
              </p:cNvPr>
              <p:cNvSpPr txBox="1"/>
              <p:nvPr/>
            </p:nvSpPr>
            <p:spPr>
              <a:xfrm>
                <a:off x="2044783" y="5681529"/>
                <a:ext cx="16155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𝐶</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−1</m:t>
                      </m:r>
                    </m:oMath>
                  </m:oMathPara>
                </a14:m>
                <a:endParaRPr lang="en-GB" sz="3200"/>
              </a:p>
            </p:txBody>
          </p:sp>
        </mc:Choice>
        <mc:Fallback xmlns="">
          <p:sp>
            <p:nvSpPr>
              <p:cNvPr id="37" name="TextBox 36">
                <a:extLst>
                  <a:ext uri="{FF2B5EF4-FFF2-40B4-BE49-F238E27FC236}">
                    <a16:creationId xmlns:a16="http://schemas.microsoft.com/office/drawing/2014/main" id="{4128AB20-D92F-4596-A870-89FE557E27EA}"/>
                  </a:ext>
                </a:extLst>
              </p:cNvPr>
              <p:cNvSpPr txBox="1">
                <a:spLocks noRot="1" noChangeAspect="1" noMove="1" noResize="1" noEditPoints="1" noAdjustHandles="1" noChangeArrowheads="1" noChangeShapeType="1" noTextEdit="1"/>
              </p:cNvSpPr>
              <p:nvPr/>
            </p:nvSpPr>
            <p:spPr>
              <a:xfrm>
                <a:off x="2044783" y="5681529"/>
                <a:ext cx="1615570" cy="49244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502DE60-BB56-465A-AF00-A9210E7A1298}"/>
                  </a:ext>
                </a:extLst>
              </p:cNvPr>
              <p:cNvSpPr txBox="1"/>
              <p:nvPr/>
            </p:nvSpPr>
            <p:spPr>
              <a:xfrm>
                <a:off x="1992332" y="6133091"/>
                <a:ext cx="195598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𝐷</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−.01</m:t>
                      </m:r>
                    </m:oMath>
                  </m:oMathPara>
                </a14:m>
                <a:endParaRPr lang="en-GB" sz="3200"/>
              </a:p>
            </p:txBody>
          </p:sp>
        </mc:Choice>
        <mc:Fallback xmlns="">
          <p:sp>
            <p:nvSpPr>
              <p:cNvPr id="38" name="TextBox 37">
                <a:extLst>
                  <a:ext uri="{FF2B5EF4-FFF2-40B4-BE49-F238E27FC236}">
                    <a16:creationId xmlns:a16="http://schemas.microsoft.com/office/drawing/2014/main" id="{F502DE60-BB56-465A-AF00-A9210E7A1298}"/>
                  </a:ext>
                </a:extLst>
              </p:cNvPr>
              <p:cNvSpPr txBox="1">
                <a:spLocks noRot="1" noChangeAspect="1" noMove="1" noResize="1" noEditPoints="1" noAdjustHandles="1" noChangeArrowheads="1" noChangeShapeType="1" noTextEdit="1"/>
              </p:cNvSpPr>
              <p:nvPr/>
            </p:nvSpPr>
            <p:spPr>
              <a:xfrm>
                <a:off x="1992332" y="6133091"/>
                <a:ext cx="1955985" cy="492443"/>
              </a:xfrm>
              <a:prstGeom prst="rect">
                <a:avLst/>
              </a:prstGeom>
              <a:blipFill>
                <a:blip r:embed="rId1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77898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E55863-677B-49A8-9EC5-4F7C8D43757C}"/>
              </a:ext>
            </a:extLst>
          </p:cNvPr>
          <p:cNvGrpSpPr/>
          <p:nvPr/>
        </p:nvGrpSpPr>
        <p:grpSpPr>
          <a:xfrm>
            <a:off x="2422526" y="1838326"/>
            <a:ext cx="7129463" cy="4686299"/>
            <a:chOff x="2422526" y="1838326"/>
            <a:chExt cx="7129463" cy="4686299"/>
          </a:xfrm>
        </p:grpSpPr>
        <p:pic>
          <p:nvPicPr>
            <p:cNvPr id="1026" name="Picture 2" descr="C:\Users\bernasco.NSCR\AppData\Local\Microsoft\Windows\Temporary Internet Files\Content.IE5\FB4H8973\MC900355985[1].wmf"/>
            <p:cNvPicPr>
              <a:picLocks noChangeAspect="1" noChangeArrowheads="1"/>
            </p:cNvPicPr>
            <p:nvPr/>
          </p:nvPicPr>
          <p:blipFill>
            <a:blip r:embed="rId2"/>
            <a:srcRect/>
            <a:stretch>
              <a:fillRect/>
            </a:stretch>
          </p:blipFill>
          <p:spPr bwMode="auto">
            <a:xfrm>
              <a:off x="6527800" y="1838326"/>
              <a:ext cx="908050" cy="735013"/>
            </a:xfrm>
            <a:prstGeom prst="rect">
              <a:avLst/>
            </a:prstGeom>
            <a:solidFill>
              <a:schemeClr val="accent3"/>
            </a:solidFill>
          </p:spPr>
        </p:pic>
        <p:sp>
          <p:nvSpPr>
            <p:cNvPr id="12292" name="Line 60"/>
            <p:cNvSpPr>
              <a:spLocks noChangeShapeType="1"/>
            </p:cNvSpPr>
            <p:nvPr/>
          </p:nvSpPr>
          <p:spPr bwMode="auto">
            <a:xfrm>
              <a:off x="7464425" y="2535238"/>
              <a:ext cx="935038"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2293" name="Line 63"/>
            <p:cNvSpPr>
              <a:spLocks noChangeShapeType="1"/>
            </p:cNvSpPr>
            <p:nvPr/>
          </p:nvSpPr>
          <p:spPr bwMode="auto">
            <a:xfrm>
              <a:off x="7104063" y="2630488"/>
              <a:ext cx="431800" cy="1943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2294" name="Line 64"/>
            <p:cNvSpPr>
              <a:spLocks noChangeShapeType="1"/>
            </p:cNvSpPr>
            <p:nvPr/>
          </p:nvSpPr>
          <p:spPr bwMode="auto">
            <a:xfrm flipH="1">
              <a:off x="3792539" y="2414588"/>
              <a:ext cx="2663825" cy="647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8197" name="AutoShape 5"/>
            <p:cNvSpPr>
              <a:spLocks noChangeArrowheads="1"/>
            </p:cNvSpPr>
            <p:nvPr/>
          </p:nvSpPr>
          <p:spPr bwMode="auto">
            <a:xfrm>
              <a:off x="7967664" y="2270126"/>
              <a:ext cx="1584325" cy="1439863"/>
            </a:xfrm>
            <a:prstGeom prst="triangle">
              <a:avLst>
                <a:gd name="adj" fmla="val 50000"/>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2296"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488" y="2773364"/>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7" name="Group 156"/>
            <p:cNvGrpSpPr>
              <a:grpSpLocks/>
            </p:cNvGrpSpPr>
            <p:nvPr/>
          </p:nvGrpSpPr>
          <p:grpSpPr bwMode="auto">
            <a:xfrm>
              <a:off x="6926263" y="4602163"/>
              <a:ext cx="1546225" cy="1368425"/>
              <a:chOff x="5004048" y="4364732"/>
              <a:chExt cx="1545779" cy="1368524"/>
            </a:xfrm>
          </p:grpSpPr>
          <p:sp>
            <p:nvSpPr>
              <p:cNvPr id="8196" name="Rectangle 4"/>
              <p:cNvSpPr>
                <a:spLocks noChangeArrowheads="1"/>
              </p:cNvSpPr>
              <p:nvPr/>
            </p:nvSpPr>
            <p:spPr bwMode="auto">
              <a:xfrm>
                <a:off x="5004048" y="4364732"/>
                <a:ext cx="1512451" cy="1368524"/>
              </a:xfrm>
              <a:prstGeom prst="rect">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2326"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9507" y="4437112"/>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7"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1515" y="5085184"/>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8"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7419" y="5229200"/>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731" y="4509120"/>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0"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40000">
                <a:off x="5075411" y="4937328"/>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1"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0000">
                <a:off x="5579467" y="4941168"/>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5" name="Oval 3"/>
            <p:cNvSpPr>
              <a:spLocks noChangeArrowheads="1"/>
            </p:cNvSpPr>
            <p:nvPr/>
          </p:nvSpPr>
          <p:spPr bwMode="auto">
            <a:xfrm>
              <a:off x="2422526" y="2573338"/>
              <a:ext cx="1370013" cy="1223962"/>
            </a:xfrm>
            <a:prstGeom prst="ellipse">
              <a:avLst/>
            </a:prstGeom>
            <a:solidFill>
              <a:schemeClr val="accent3"/>
            </a:solidFill>
            <a:ln w="12700">
              <a:solidFill>
                <a:schemeClr val="tx1"/>
              </a:solidFill>
              <a:round/>
              <a:headEnd/>
              <a:tailEnd/>
            </a:ln>
            <a:effectLst/>
          </p:spPr>
          <p:txBody>
            <a:bodyPr wrap="none" anchor="ctr"/>
            <a:lstStyle/>
            <a:p>
              <a:pPr eaLnBrk="0" hangingPunct="0">
                <a:defRPr/>
              </a:pPr>
              <a:endParaRPr lang="nl-NL">
                <a:solidFill>
                  <a:prstClr val="white"/>
                </a:solidFill>
                <a:latin typeface="Palatino Linotype"/>
              </a:endParaRPr>
            </a:p>
          </p:txBody>
        </p:sp>
        <p:pic>
          <p:nvPicPr>
            <p:cNvPr id="1229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40000">
              <a:off x="3016250" y="2740026"/>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3489" y="3062289"/>
              <a:ext cx="4968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1813" y="3062289"/>
              <a:ext cx="4953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20000">
              <a:off x="2586038" y="3449639"/>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pic>
          <p:nvPicPr>
            <p:cNvPr id="1230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4143" y="5723054"/>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0"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2311" name="TextBox 45"/>
            <p:cNvSpPr txBox="1">
              <a:spLocks noChangeArrowheads="1"/>
            </p:cNvSpPr>
            <p:nvPr/>
          </p:nvSpPr>
          <p:spPr bwMode="auto">
            <a:xfrm>
              <a:off x="7032626" y="3500438"/>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12312" name="TextBox 46"/>
            <p:cNvSpPr txBox="1">
              <a:spLocks noChangeArrowheads="1"/>
            </p:cNvSpPr>
            <p:nvPr/>
          </p:nvSpPr>
          <p:spPr bwMode="auto">
            <a:xfrm>
              <a:off x="7678739" y="236696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1</a:t>
              </a:r>
            </a:p>
          </p:txBody>
        </p:sp>
        <p:pic>
          <p:nvPicPr>
            <p:cNvPr id="12316"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9913" y="3278189"/>
              <a:ext cx="5381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0"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2776" y="3162300"/>
              <a:ext cx="5381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49"/>
            <p:cNvSpPr txBox="1">
              <a:spLocks noChangeArrowheads="1"/>
            </p:cNvSpPr>
            <p:nvPr/>
          </p:nvSpPr>
          <p:spPr bwMode="auto">
            <a:xfrm>
              <a:off x="3143251" y="5726113"/>
              <a:ext cx="1152525"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predator</a:t>
              </a:r>
            </a:p>
          </p:txBody>
        </p:sp>
      </p:grpSp>
      <p:sp>
        <p:nvSpPr>
          <p:cNvPr id="42" name="Title 1">
            <a:extLst>
              <a:ext uri="{FF2B5EF4-FFF2-40B4-BE49-F238E27FC236}">
                <a16:creationId xmlns:a16="http://schemas.microsoft.com/office/drawing/2014/main" id="{7222412A-464A-4D6E-B050-528D145C5C80}"/>
              </a:ext>
            </a:extLst>
          </p:cNvPr>
          <p:cNvSpPr txBox="1">
            <a:spLocks/>
          </p:cNvSpPr>
          <p:nvPr/>
        </p:nvSpPr>
        <p:spPr>
          <a:xfrm>
            <a:off x="2592925" y="624110"/>
            <a:ext cx="8911687" cy="959682"/>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800">
                <a:latin typeface="Bookman Old Style" panose="02050604050505020204" pitchFamily="18" charset="0"/>
              </a:rPr>
              <a:t>Where to go? Add math</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75B7B0D-90C3-4510-B338-EF815B034982}"/>
                  </a:ext>
                </a:extLst>
              </p:cNvPr>
              <p:cNvSpPr txBox="1"/>
              <p:nvPr/>
            </p:nvSpPr>
            <p:spPr>
              <a:xfrm>
                <a:off x="1307128" y="3944404"/>
                <a:ext cx="363634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𝑈</m:t>
                          </m:r>
                        </m:e>
                        <m:sub>
                          <m:r>
                            <a:rPr lang="en-GB" sz="2400" b="0" i="1" smtClean="0">
                              <a:latin typeface="Cambria Math" panose="02040503050406030204" pitchFamily="18" charset="0"/>
                              <a:ea typeface="Cambria Math" panose="02040503050406030204" pitchFamily="18" charset="0"/>
                            </a:rPr>
                            <m:t>𝑐𝑖𝑟𝑐𝑙𝑒</m:t>
                          </m:r>
                        </m:sub>
                      </m:sSub>
                      <m:r>
                        <a:rPr lang="en-GB" sz="2400" b="0" i="1" smtClean="0">
                          <a:latin typeface="Cambria Math" panose="02040503050406030204" pitchFamily="18" charset="0"/>
                          <a:ea typeface="Cambria Math" panose="02040503050406030204" pitchFamily="18" charset="0"/>
                        </a:rPr>
                        <m:t>=8−1−3=4</m:t>
                      </m:r>
                    </m:oMath>
                  </m:oMathPara>
                </a14:m>
                <a:endParaRPr lang="en-GB" sz="2400"/>
              </a:p>
            </p:txBody>
          </p:sp>
        </mc:Choice>
        <mc:Fallback xmlns="">
          <p:sp>
            <p:nvSpPr>
              <p:cNvPr id="41" name="TextBox 40">
                <a:extLst>
                  <a:ext uri="{FF2B5EF4-FFF2-40B4-BE49-F238E27FC236}">
                    <a16:creationId xmlns:a16="http://schemas.microsoft.com/office/drawing/2014/main" id="{B75B7B0D-90C3-4510-B338-EF815B034982}"/>
                  </a:ext>
                </a:extLst>
              </p:cNvPr>
              <p:cNvSpPr txBox="1">
                <a:spLocks noRot="1" noChangeAspect="1" noMove="1" noResize="1" noEditPoints="1" noAdjustHandles="1" noChangeArrowheads="1" noChangeShapeType="1" noTextEdit="1"/>
              </p:cNvSpPr>
              <p:nvPr/>
            </p:nvSpPr>
            <p:spPr>
              <a:xfrm>
                <a:off x="1307128" y="3944404"/>
                <a:ext cx="3636348" cy="369332"/>
              </a:xfrm>
              <a:prstGeom prst="rect">
                <a:avLst/>
              </a:prstGeom>
              <a:blipFill>
                <a:blip r:embed="rId5"/>
                <a:stretch>
                  <a:fillRect b="-180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E446F9D-426B-4D20-AB68-E44DC3AF2A82}"/>
                  </a:ext>
                </a:extLst>
              </p:cNvPr>
              <p:cNvSpPr txBox="1"/>
              <p:nvPr/>
            </p:nvSpPr>
            <p:spPr>
              <a:xfrm>
                <a:off x="6850679" y="3970531"/>
                <a:ext cx="4034193" cy="399405"/>
              </a:xfrm>
              <a:prstGeom prst="rect">
                <a:avLst/>
              </a:prstGeom>
              <a:noFill/>
            </p:spPr>
            <p:txBody>
              <a:bodyPr wrap="square" lIns="0" tIns="0" rIns="0" bIns="0" rtlCol="0">
                <a:spAutoFit/>
              </a:bodyPr>
              <a:lstStyle/>
              <a:p>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𝑈</m:t>
                        </m:r>
                      </m:e>
                      <m:sub>
                        <m:r>
                          <a:rPr lang="en-GB" sz="2400" b="0" i="1" smtClean="0">
                            <a:latin typeface="Cambria Math" panose="02040503050406030204" pitchFamily="18" charset="0"/>
                          </a:rPr>
                          <m:t>𝑡𝑟𝑖𝑎𝑛𝑔𝑙𝑒</m:t>
                        </m:r>
                      </m:sub>
                    </m:sSub>
                    <m:r>
                      <a:rPr lang="en-GB" sz="2400" b="0" i="1" smtClean="0">
                        <a:latin typeface="Cambria Math" panose="02040503050406030204" pitchFamily="18" charset="0"/>
                      </a:rPr>
                      <m:t>=</m:t>
                    </m:r>
                  </m:oMath>
                </a14:m>
                <a:r>
                  <a:rPr lang="en-GB" sz="2400"/>
                  <a:t> </a:t>
                </a:r>
                <a14:m>
                  <m:oMath xmlns:m="http://schemas.openxmlformats.org/officeDocument/2006/math">
                    <m:r>
                      <a:rPr lang="en-GB" sz="2400" i="1" smtClean="0">
                        <a:latin typeface="Cambria Math" panose="02040503050406030204" pitchFamily="18" charset="0"/>
                        <a:ea typeface="Cambria Math" panose="02040503050406030204" pitchFamily="18" charset="0"/>
                      </a:rPr>
                      <m:t>2</m:t>
                    </m:r>
                    <m:r>
                      <a:rPr lang="en-GB" sz="2400" i="1">
                        <a:latin typeface="Cambria Math" panose="02040503050406030204" pitchFamily="18" charset="0"/>
                        <a:ea typeface="Cambria Math" panose="02040503050406030204" pitchFamily="18" charset="0"/>
                      </a:rPr>
                      <m:t>−1−</m:t>
                    </m:r>
                    <m:r>
                      <a:rPr lang="en-GB" sz="2400" b="0" i="1" smtClean="0">
                        <a:latin typeface="Cambria Math" panose="02040503050406030204" pitchFamily="18" charset="0"/>
                        <a:ea typeface="Cambria Math" panose="02040503050406030204" pitchFamily="18" charset="0"/>
                      </a:rPr>
                      <m:t>1</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0</m:t>
                    </m:r>
                  </m:oMath>
                </a14:m>
                <a:r>
                  <a:rPr lang="en-GB" sz="2400"/>
                  <a:t> </a:t>
                </a:r>
              </a:p>
            </p:txBody>
          </p:sp>
        </mc:Choice>
        <mc:Fallback xmlns="">
          <p:sp>
            <p:nvSpPr>
              <p:cNvPr id="46" name="TextBox 45">
                <a:extLst>
                  <a:ext uri="{FF2B5EF4-FFF2-40B4-BE49-F238E27FC236}">
                    <a16:creationId xmlns:a16="http://schemas.microsoft.com/office/drawing/2014/main" id="{AE446F9D-426B-4D20-AB68-E44DC3AF2A82}"/>
                  </a:ext>
                </a:extLst>
              </p:cNvPr>
              <p:cNvSpPr txBox="1">
                <a:spLocks noRot="1" noChangeAspect="1" noMove="1" noResize="1" noEditPoints="1" noAdjustHandles="1" noChangeArrowheads="1" noChangeShapeType="1" noTextEdit="1"/>
              </p:cNvSpPr>
              <p:nvPr/>
            </p:nvSpPr>
            <p:spPr>
              <a:xfrm>
                <a:off x="6850679" y="3970531"/>
                <a:ext cx="4034193" cy="399405"/>
              </a:xfrm>
              <a:prstGeom prst="rect">
                <a:avLst/>
              </a:prstGeom>
              <a:blipFill>
                <a:blip r:embed="rId6"/>
                <a:stretch>
                  <a:fillRect l="-2719" b="-257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CDB5D4B-E756-4511-BA2A-64C2A256C6E5}"/>
                  </a:ext>
                </a:extLst>
              </p:cNvPr>
              <p:cNvSpPr txBox="1"/>
              <p:nvPr/>
            </p:nvSpPr>
            <p:spPr>
              <a:xfrm>
                <a:off x="6069629" y="6087125"/>
                <a:ext cx="5402620" cy="397866"/>
              </a:xfrm>
              <a:prstGeom prst="rect">
                <a:avLst/>
              </a:prstGeom>
              <a:noFill/>
            </p:spPr>
            <p:txBody>
              <a:bodyPr wrap="square" lIns="0" tIns="0" rIns="0" bIns="0" rtlCol="0">
                <a:spAutoFit/>
              </a:bodyPr>
              <a:lstStyle/>
              <a:p>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𝑈</m:t>
                        </m:r>
                      </m:e>
                      <m:sub>
                        <m:r>
                          <a:rPr lang="en-GB" sz="2400" b="0" i="1" smtClean="0">
                            <a:latin typeface="Cambria Math" panose="02040503050406030204" pitchFamily="18" charset="0"/>
                          </a:rPr>
                          <m:t>𝑠𝑞𝑢𝑎𝑟𝑒</m:t>
                        </m:r>
                      </m:sub>
                    </m:sSub>
                    <m:r>
                      <a:rPr lang="en-GB" sz="2400" b="0" i="1" smtClean="0">
                        <a:latin typeface="Cambria Math" panose="02040503050406030204" pitchFamily="18" charset="0"/>
                      </a:rPr>
                      <m:t>=</m:t>
                    </m:r>
                  </m:oMath>
                </a14:m>
                <a:r>
                  <a:rPr lang="en-GB" sz="2400">
                    <a:ea typeface="Cambria Math" panose="02040503050406030204" pitchFamily="18" charset="0"/>
                  </a:rPr>
                  <a:t> </a:t>
                </a:r>
                <a14:m>
                  <m:oMath xmlns:m="http://schemas.openxmlformats.org/officeDocument/2006/math">
                    <m:r>
                      <a:rPr lang="en-GB" sz="2400" i="1">
                        <a:latin typeface="Cambria Math" panose="02040503050406030204" pitchFamily="18" charset="0"/>
                        <a:ea typeface="Cambria Math" panose="02040503050406030204" pitchFamily="18" charset="0"/>
                      </a:rPr>
                      <m:t>8−</m:t>
                    </m:r>
                    <m:r>
                      <a:rPr lang="en-GB" sz="2400" b="0" i="1" smtClean="0">
                        <a:latin typeface="Cambria Math" panose="02040503050406030204" pitchFamily="18" charset="0"/>
                        <a:ea typeface="Cambria Math" panose="02040503050406030204" pitchFamily="18" charset="0"/>
                      </a:rPr>
                      <m:t>3</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2</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3</m:t>
                    </m:r>
                  </m:oMath>
                </a14:m>
                <a:endParaRPr lang="en-GB" sz="2400"/>
              </a:p>
            </p:txBody>
          </p:sp>
        </mc:Choice>
        <mc:Fallback xmlns="">
          <p:sp>
            <p:nvSpPr>
              <p:cNvPr id="47" name="TextBox 46">
                <a:extLst>
                  <a:ext uri="{FF2B5EF4-FFF2-40B4-BE49-F238E27FC236}">
                    <a16:creationId xmlns:a16="http://schemas.microsoft.com/office/drawing/2014/main" id="{CCDB5D4B-E756-4511-BA2A-64C2A256C6E5}"/>
                  </a:ext>
                </a:extLst>
              </p:cNvPr>
              <p:cNvSpPr txBox="1">
                <a:spLocks noRot="1" noChangeAspect="1" noMove="1" noResize="1" noEditPoints="1" noAdjustHandles="1" noChangeArrowheads="1" noChangeShapeType="1" noTextEdit="1"/>
              </p:cNvSpPr>
              <p:nvPr/>
            </p:nvSpPr>
            <p:spPr>
              <a:xfrm>
                <a:off x="6069629" y="6087125"/>
                <a:ext cx="5402620" cy="397866"/>
              </a:xfrm>
              <a:prstGeom prst="rect">
                <a:avLst/>
              </a:prstGeom>
              <a:blipFill>
                <a:blip r:embed="rId7"/>
                <a:stretch>
                  <a:fillRect l="-2032" b="-20000"/>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19873628-F0EB-46E3-89F7-BA3043F70500}"/>
              </a:ext>
            </a:extLst>
          </p:cNvPr>
          <p:cNvSpPr txBox="1"/>
          <p:nvPr/>
        </p:nvSpPr>
        <p:spPr>
          <a:xfrm>
            <a:off x="1142421" y="4656119"/>
            <a:ext cx="2236573" cy="923330"/>
          </a:xfrm>
          <a:prstGeom prst="rect">
            <a:avLst/>
          </a:prstGeom>
          <a:noFill/>
        </p:spPr>
        <p:txBody>
          <a:bodyPr wrap="square" rtlCol="0">
            <a:spAutoFit/>
          </a:bodyPr>
          <a:lstStyle/>
          <a:p>
            <a:r>
              <a:rPr lang="en-GB" sz="3600">
                <a:solidFill>
                  <a:srgbClr val="FF0000"/>
                </a:solidFill>
              </a:rPr>
              <a:t>Assume:</a:t>
            </a:r>
          </a:p>
          <a:p>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28ADAE8-6940-4664-96B3-AFB1075E73AD}"/>
                  </a:ext>
                </a:extLst>
              </p:cNvPr>
              <p:cNvSpPr txBox="1"/>
              <p:nvPr/>
            </p:nvSpPr>
            <p:spPr>
              <a:xfrm>
                <a:off x="2055894" y="5274551"/>
                <a:ext cx="14142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𝑊</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2</m:t>
                      </m:r>
                    </m:oMath>
                  </m:oMathPara>
                </a14:m>
                <a:endParaRPr lang="en-GB" sz="3200"/>
              </a:p>
            </p:txBody>
          </p:sp>
        </mc:Choice>
        <mc:Fallback xmlns="">
          <p:sp>
            <p:nvSpPr>
              <p:cNvPr id="4" name="TextBox 3">
                <a:extLst>
                  <a:ext uri="{FF2B5EF4-FFF2-40B4-BE49-F238E27FC236}">
                    <a16:creationId xmlns:a16="http://schemas.microsoft.com/office/drawing/2014/main" id="{B28ADAE8-6940-4664-96B3-AFB1075E73AD}"/>
                  </a:ext>
                </a:extLst>
              </p:cNvPr>
              <p:cNvSpPr txBox="1">
                <a:spLocks noRot="1" noChangeAspect="1" noMove="1" noResize="1" noEditPoints="1" noAdjustHandles="1" noChangeArrowheads="1" noChangeShapeType="1" noTextEdit="1"/>
              </p:cNvSpPr>
              <p:nvPr/>
            </p:nvSpPr>
            <p:spPr>
              <a:xfrm>
                <a:off x="2055894" y="5274551"/>
                <a:ext cx="1414298" cy="49244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128AB20-D92F-4596-A870-89FE557E27EA}"/>
                  </a:ext>
                </a:extLst>
              </p:cNvPr>
              <p:cNvSpPr txBox="1"/>
              <p:nvPr/>
            </p:nvSpPr>
            <p:spPr>
              <a:xfrm>
                <a:off x="2044783" y="5681529"/>
                <a:ext cx="16155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𝐶</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−1</m:t>
                      </m:r>
                    </m:oMath>
                  </m:oMathPara>
                </a14:m>
                <a:endParaRPr lang="en-GB" sz="3200"/>
              </a:p>
            </p:txBody>
          </p:sp>
        </mc:Choice>
        <mc:Fallback xmlns="">
          <p:sp>
            <p:nvSpPr>
              <p:cNvPr id="37" name="TextBox 36">
                <a:extLst>
                  <a:ext uri="{FF2B5EF4-FFF2-40B4-BE49-F238E27FC236}">
                    <a16:creationId xmlns:a16="http://schemas.microsoft.com/office/drawing/2014/main" id="{4128AB20-D92F-4596-A870-89FE557E27EA}"/>
                  </a:ext>
                </a:extLst>
              </p:cNvPr>
              <p:cNvSpPr txBox="1">
                <a:spLocks noRot="1" noChangeAspect="1" noMove="1" noResize="1" noEditPoints="1" noAdjustHandles="1" noChangeArrowheads="1" noChangeShapeType="1" noTextEdit="1"/>
              </p:cNvSpPr>
              <p:nvPr/>
            </p:nvSpPr>
            <p:spPr>
              <a:xfrm>
                <a:off x="2044783" y="5681529"/>
                <a:ext cx="1615570" cy="49244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502DE60-BB56-465A-AF00-A9210E7A1298}"/>
                  </a:ext>
                </a:extLst>
              </p:cNvPr>
              <p:cNvSpPr txBox="1"/>
              <p:nvPr/>
            </p:nvSpPr>
            <p:spPr>
              <a:xfrm>
                <a:off x="1992332" y="6133091"/>
                <a:ext cx="195598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𝐷</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−.01</m:t>
                      </m:r>
                    </m:oMath>
                  </m:oMathPara>
                </a14:m>
                <a:endParaRPr lang="en-GB" sz="3200"/>
              </a:p>
            </p:txBody>
          </p:sp>
        </mc:Choice>
        <mc:Fallback xmlns="">
          <p:sp>
            <p:nvSpPr>
              <p:cNvPr id="38" name="TextBox 37">
                <a:extLst>
                  <a:ext uri="{FF2B5EF4-FFF2-40B4-BE49-F238E27FC236}">
                    <a16:creationId xmlns:a16="http://schemas.microsoft.com/office/drawing/2014/main" id="{F502DE60-BB56-465A-AF00-A9210E7A1298}"/>
                  </a:ext>
                </a:extLst>
              </p:cNvPr>
              <p:cNvSpPr txBox="1">
                <a:spLocks noRot="1" noChangeAspect="1" noMove="1" noResize="1" noEditPoints="1" noAdjustHandles="1" noChangeArrowheads="1" noChangeShapeType="1" noTextEdit="1"/>
              </p:cNvSpPr>
              <p:nvPr/>
            </p:nvSpPr>
            <p:spPr>
              <a:xfrm>
                <a:off x="1992332" y="6133091"/>
                <a:ext cx="1955985" cy="492443"/>
              </a:xfrm>
              <a:prstGeom prst="rect">
                <a:avLst/>
              </a:prstGeom>
              <a:blipFill>
                <a:blip r:embed="rId10"/>
                <a:stretch>
                  <a:fillRect/>
                </a:stretch>
              </a:blipFill>
            </p:spPr>
            <p:txBody>
              <a:bodyPr/>
              <a:lstStyle/>
              <a:p>
                <a:r>
                  <a:rPr lang="en-GB">
                    <a:noFill/>
                  </a:rPr>
                  <a:t> </a:t>
                </a:r>
              </a:p>
            </p:txBody>
          </p:sp>
        </mc:Fallback>
      </mc:AlternateContent>
      <p:sp>
        <p:nvSpPr>
          <p:cNvPr id="5" name="Oval 4">
            <a:extLst>
              <a:ext uri="{FF2B5EF4-FFF2-40B4-BE49-F238E27FC236}">
                <a16:creationId xmlns:a16="http://schemas.microsoft.com/office/drawing/2014/main" id="{131B8CD5-A0BE-471A-9473-8C5059CCD019}"/>
              </a:ext>
            </a:extLst>
          </p:cNvPr>
          <p:cNvSpPr/>
          <p:nvPr/>
        </p:nvSpPr>
        <p:spPr>
          <a:xfrm>
            <a:off x="4321176" y="3869771"/>
            <a:ext cx="542924" cy="5001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247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6942B-2BE8-4B85-85C7-FD4AEBDAE8BF}"/>
              </a:ext>
            </a:extLst>
          </p:cNvPr>
          <p:cNvSpPr>
            <a:spLocks noGrp="1"/>
          </p:cNvSpPr>
          <p:nvPr>
            <p:ph type="title"/>
          </p:nvPr>
        </p:nvSpPr>
        <p:spPr/>
        <p:txBody>
          <a:bodyPr/>
          <a:lstStyle/>
          <a:p>
            <a:r>
              <a:rPr lang="en-GB"/>
              <a:t>Choice</a:t>
            </a:r>
          </a:p>
        </p:txBody>
      </p:sp>
      <p:sp>
        <p:nvSpPr>
          <p:cNvPr id="3" name="Content Placeholder 2">
            <a:extLst>
              <a:ext uri="{FF2B5EF4-FFF2-40B4-BE49-F238E27FC236}">
                <a16:creationId xmlns:a16="http://schemas.microsoft.com/office/drawing/2014/main" id="{E38D0A43-C112-4529-94D2-CB74D15FE3EE}"/>
              </a:ext>
            </a:extLst>
          </p:cNvPr>
          <p:cNvSpPr>
            <a:spLocks noGrp="1"/>
          </p:cNvSpPr>
          <p:nvPr>
            <p:ph idx="1"/>
          </p:nvPr>
        </p:nvSpPr>
        <p:spPr>
          <a:solidFill>
            <a:schemeClr val="accent1"/>
          </a:solidFill>
        </p:spPr>
        <p:txBody>
          <a:bodyPr>
            <a:normAutofit fontScale="85000" lnSpcReduction="20000"/>
          </a:bodyPr>
          <a:lstStyle/>
          <a:p>
            <a:r>
              <a:rPr lang="en-GB" sz="5400">
                <a:latin typeface="Arial" panose="020B0604020202020204" pitchFamily="34" charset="0"/>
                <a:cs typeface="Arial" panose="020B0604020202020204" pitchFamily="34" charset="0"/>
              </a:rPr>
              <a:t>It is our choices, Harry, that show what we truly are, far more than our abilities.</a:t>
            </a:r>
          </a:p>
          <a:p>
            <a:pPr marL="92075" lvl="3" indent="0">
              <a:buNone/>
            </a:pPr>
            <a:endParaRPr lang="en-GB" sz="4800" b="1"/>
          </a:p>
          <a:p>
            <a:pPr marL="92075" lvl="3" indent="0">
              <a:buNone/>
            </a:pPr>
            <a:r>
              <a:rPr lang="en-GB" sz="4800" b="1">
                <a:solidFill>
                  <a:schemeClr val="bg1"/>
                </a:solidFill>
              </a:rPr>
              <a:t>Albus Dumbledore </a:t>
            </a:r>
          </a:p>
          <a:p>
            <a:r>
              <a:rPr lang="en-GB" sz="2600" b="1" i="1"/>
              <a:t>Harry Potter and the Chamber of Secrets</a:t>
            </a:r>
          </a:p>
        </p:txBody>
      </p:sp>
    </p:spTree>
    <p:extLst>
      <p:ext uri="{BB962C8B-B14F-4D97-AF65-F5344CB8AC3E}">
        <p14:creationId xmlns:p14="http://schemas.microsoft.com/office/powerpoint/2010/main" val="3315842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Palatino Linotype"/>
                <a:ea typeface="+mn-ea"/>
                <a:cs typeface="+mn-cs"/>
              </a:rPr>
              <a:t>food</a:t>
            </a:r>
          </a:p>
        </p:txBody>
      </p:sp>
      <p:sp>
        <p:nvSpPr>
          <p:cNvPr id="12310"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altLang="nl-NL" sz="1800" b="0" i="0" u="none" strike="noStrike" kern="1200" cap="none" spc="0" normalizeH="0" baseline="0" noProof="0">
                <a:ln>
                  <a:noFill/>
                </a:ln>
                <a:solidFill>
                  <a:prstClr val="white"/>
                </a:solidFill>
                <a:effectLst/>
                <a:uLnTx/>
                <a:uFillTx/>
                <a:latin typeface="Arial" charset="0"/>
                <a:ea typeface="+mn-ea"/>
                <a:cs typeface="Arial" charset="0"/>
              </a:rPr>
              <a:t>3</a:t>
            </a:r>
          </a:p>
        </p:txBody>
      </p:sp>
      <p:sp>
        <p:nvSpPr>
          <p:cNvPr id="12311" name="TextBox 45"/>
          <p:cNvSpPr txBox="1">
            <a:spLocks noChangeArrowheads="1"/>
          </p:cNvSpPr>
          <p:nvPr/>
        </p:nvSpPr>
        <p:spPr bwMode="auto">
          <a:xfrm>
            <a:off x="7007912" y="354115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altLang="nl-NL" sz="1800" b="0" i="0" u="none" strike="noStrike" kern="1200" cap="none" spc="0" normalizeH="0" baseline="0" noProof="0">
                <a:ln>
                  <a:noFill/>
                </a:ln>
                <a:solidFill>
                  <a:prstClr val="white"/>
                </a:solidFill>
                <a:effectLst/>
                <a:uLnTx/>
                <a:uFillTx/>
                <a:latin typeface="Arial" charset="0"/>
                <a:ea typeface="+mn-ea"/>
                <a:cs typeface="Arial" charset="0"/>
              </a:rPr>
              <a:t>2</a:t>
            </a:r>
          </a:p>
        </p:txBody>
      </p:sp>
      <p:sp>
        <p:nvSpPr>
          <p:cNvPr id="45" name="Text Box 49"/>
          <p:cNvSpPr txBox="1">
            <a:spLocks noChangeArrowheads="1"/>
          </p:cNvSpPr>
          <p:nvPr/>
        </p:nvSpPr>
        <p:spPr bwMode="auto">
          <a:xfrm>
            <a:off x="3143251" y="5726113"/>
            <a:ext cx="1152525" cy="366712"/>
          </a:xfrm>
          <a:prstGeom prst="rect">
            <a:avLst/>
          </a:prstGeom>
          <a:noFill/>
          <a:ln w="9525">
            <a:noFill/>
            <a:miter lim="800000"/>
            <a:headEnd/>
            <a:tailEnd/>
          </a:ln>
          <a:effectLst/>
        </p:spPr>
        <p:txBody>
          <a:bodyPr>
            <a:spAutoFit/>
          </a:bodyPr>
          <a:lstStyle/>
          <a:p>
            <a:pPr marL="0" marR="0" lvl="0" indent="0" algn="l" defTabSz="914400" rtl="0" eaLnBrk="0" fontAlgn="auto" latinLnBrk="0" hangingPunct="0">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Palatino Linotype"/>
                <a:ea typeface="+mn-ea"/>
                <a:cs typeface="+mn-cs"/>
              </a:rPr>
              <a:t>predator</a:t>
            </a:r>
          </a:p>
        </p:txBody>
      </p:sp>
      <p:sp>
        <p:nvSpPr>
          <p:cNvPr id="4" name="Title 3">
            <a:extLst>
              <a:ext uri="{FF2B5EF4-FFF2-40B4-BE49-F238E27FC236}">
                <a16:creationId xmlns:a16="http://schemas.microsoft.com/office/drawing/2014/main" id="{57F0BD5C-E4EE-4518-9722-8BE47C94D21E}"/>
              </a:ext>
            </a:extLst>
          </p:cNvPr>
          <p:cNvSpPr>
            <a:spLocks noGrp="1"/>
          </p:cNvSpPr>
          <p:nvPr>
            <p:ph type="title"/>
          </p:nvPr>
        </p:nvSpPr>
        <p:spPr>
          <a:xfrm>
            <a:off x="1194487" y="180510"/>
            <a:ext cx="10058400" cy="1450757"/>
          </a:xfrm>
        </p:spPr>
        <p:txBody>
          <a:bodyPr/>
          <a:lstStyle/>
          <a:p>
            <a:r>
              <a:rPr lang="en-GB"/>
              <a:t>Aim of discrete choice analysis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84567B-ED81-44F7-99E0-08C747656404}"/>
                  </a:ext>
                </a:extLst>
              </p:cNvPr>
              <p:cNvSpPr txBox="1"/>
              <p:nvPr/>
            </p:nvSpPr>
            <p:spPr>
              <a:xfrm>
                <a:off x="2203686" y="2391772"/>
                <a:ext cx="7067936"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𝑈</m:t>
                        </m:r>
                      </m:e>
                      <m:sub>
                        <m: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sub>
                    </m:sSub>
                    <m: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sSub>
                      <m:sSubPr>
                        <m:ctrlPr>
                          <a:rPr kumimoji="0" lang="en-GB" sz="4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GB" sz="44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𝛽</m:t>
                        </m:r>
                      </m:e>
                      <m:sub>
                        <m:r>
                          <a:rPr kumimoji="0" lang="en-GB" sz="4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𝑊</m:t>
                        </m:r>
                      </m:sub>
                    </m:sSub>
                    <m:sSub>
                      <m:sSubPr>
                        <m:ctrlP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𝑊</m:t>
                        </m:r>
                      </m:e>
                      <m:sub>
                        <m: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sub>
                    </m:sSub>
                    <m:r>
                      <a:rPr kumimoji="0" lang="en-GB" sz="4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b>
                      <m:sSubPr>
                        <m:ctrlPr>
                          <a:rPr kumimoji="0" lang="en-GB" sz="4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GB" sz="44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𝛽</m:t>
                        </m:r>
                      </m:e>
                      <m:sub>
                        <m:r>
                          <a:rPr kumimoji="0" lang="en-GB" sz="4400" b="0" i="1" u="none" strike="noStrike" kern="1200" cap="none" spc="0" normalizeH="0" baseline="0" noProof="0" smtClean="0">
                            <a:ln>
                              <a:noFill/>
                            </a:ln>
                            <a:solidFill>
                              <a:srgbClr val="00B050"/>
                            </a:solidFill>
                            <a:effectLst/>
                            <a:uLnTx/>
                            <a:uFillTx/>
                            <a:latin typeface="Cambria Math" panose="02040503050406030204" pitchFamily="18" charset="0"/>
                            <a:ea typeface="Cambria Math" panose="02040503050406030204" pitchFamily="18" charset="0"/>
                            <a:cs typeface="+mn-cs"/>
                          </a:rPr>
                          <m:t>𝐶</m:t>
                        </m:r>
                      </m:sub>
                    </m:sSub>
                    <m:sSub>
                      <m:sSubPr>
                        <m:ctrlP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b>
                        <m: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sub>
                    </m:sSub>
                  </m:oMath>
                </a14:m>
                <a:r>
                  <a:rPr kumimoji="0" lang="en-GB" sz="4400" b="0" i="0" u="none" strike="noStrike" kern="1200" cap="none" spc="0" normalizeH="0" baseline="0" noProof="0">
                    <a:ln>
                      <a:noFill/>
                    </a:ln>
                    <a:solidFill>
                      <a:srgbClr val="000000"/>
                    </a:solidFill>
                    <a:effectLst/>
                    <a:uLnTx/>
                    <a:uFillTx/>
                    <a:latin typeface="Franklin Gothic Book" panose="020F0502020204030204"/>
                    <a:ea typeface="+mn-ea"/>
                    <a:cs typeface="+mn-cs"/>
                  </a:rPr>
                  <a:t>+ </a:t>
                </a:r>
                <a14:m>
                  <m:oMath xmlns:m="http://schemas.openxmlformats.org/officeDocument/2006/math">
                    <m:sSub>
                      <m:sSubPr>
                        <m:ctrlPr>
                          <a:rPr kumimoji="0" lang="en-GB" sz="4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GB" sz="4400" b="0" i="1" u="none" strike="noStrike" kern="1200" cap="none" spc="0" normalizeH="0" baseline="0" noProof="0">
                            <a:ln>
                              <a:noFill/>
                            </a:ln>
                            <a:solidFill>
                              <a:srgbClr val="00B050"/>
                            </a:solidFill>
                            <a:effectLst/>
                            <a:uLnTx/>
                            <a:uFillTx/>
                            <a:latin typeface="Cambria Math" panose="02040503050406030204" pitchFamily="18" charset="0"/>
                            <a:ea typeface="Cambria Math" panose="02040503050406030204" pitchFamily="18" charset="0"/>
                            <a:cs typeface="+mn-cs"/>
                          </a:rPr>
                          <m:t>𝛽</m:t>
                        </m:r>
                      </m:e>
                      <m:sub>
                        <m:r>
                          <a:rPr kumimoji="0" lang="en-GB" sz="44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𝐷</m:t>
                        </m:r>
                      </m:sub>
                    </m:sSub>
                    <m:sSub>
                      <m:sSubPr>
                        <m:ctrlP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bPr>
                      <m:e>
                        <m: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b>
                        <m:r>
                          <a:rPr kumimoji="0" lang="en-GB" sz="4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sub>
                    </m:sSub>
                  </m:oMath>
                </a14:m>
                <a:endParaRPr kumimoji="0" lang="en-GB" sz="4400" b="0" i="0" u="none" strike="noStrike" kern="1200" cap="none" spc="0" normalizeH="0" baseline="0" noProof="0">
                  <a:ln>
                    <a:noFill/>
                  </a:ln>
                  <a:solidFill>
                    <a:srgbClr val="000000"/>
                  </a:solidFill>
                  <a:effectLst/>
                  <a:uLnTx/>
                  <a:uFillTx/>
                  <a:latin typeface="Franklin Gothic Book" panose="020F0502020204030204"/>
                  <a:ea typeface="+mn-ea"/>
                  <a:cs typeface="+mn-cs"/>
                </a:endParaRPr>
              </a:p>
            </p:txBody>
          </p:sp>
        </mc:Choice>
        <mc:Fallback xmlns="">
          <p:sp>
            <p:nvSpPr>
              <p:cNvPr id="5" name="TextBox 4">
                <a:extLst>
                  <a:ext uri="{FF2B5EF4-FFF2-40B4-BE49-F238E27FC236}">
                    <a16:creationId xmlns:a16="http://schemas.microsoft.com/office/drawing/2014/main" id="{7284567B-ED81-44F7-99E0-08C747656404}"/>
                  </a:ext>
                </a:extLst>
              </p:cNvPr>
              <p:cNvSpPr txBox="1">
                <a:spLocks noRot="1" noChangeAspect="1" noMove="1" noResize="1" noEditPoints="1" noAdjustHandles="1" noChangeArrowheads="1" noChangeShapeType="1" noTextEdit="1"/>
              </p:cNvSpPr>
              <p:nvPr/>
            </p:nvSpPr>
            <p:spPr>
              <a:xfrm>
                <a:off x="2203686" y="2391772"/>
                <a:ext cx="7067936" cy="677108"/>
              </a:xfrm>
              <a:prstGeom prst="rect">
                <a:avLst/>
              </a:prstGeom>
              <a:blipFill>
                <a:blip r:embed="rId2"/>
                <a:stretch>
                  <a:fillRect t="-25225" b="-49550"/>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5E43FC4-A75B-4A0D-8F44-ACB879BBDC0B}"/>
              </a:ext>
            </a:extLst>
          </p:cNvPr>
          <p:cNvSpPr txBox="1"/>
          <p:nvPr/>
        </p:nvSpPr>
        <p:spPr>
          <a:xfrm>
            <a:off x="1435099" y="3541153"/>
            <a:ext cx="9817787" cy="1938992"/>
          </a:xfrm>
          <a:prstGeom prst="rect">
            <a:avLst/>
          </a:prstGeom>
          <a:noFill/>
        </p:spPr>
        <p:txBody>
          <a:bodyPr wrap="square" rtlCol="0">
            <a:spAutoFit/>
          </a:bodyPr>
          <a:lstStyle/>
          <a:p>
            <a:r>
              <a:rPr lang="en-GB" sz="2400"/>
              <a:t>To estimate weight parameters</a:t>
            </a:r>
          </a:p>
          <a:p>
            <a:endParaRPr lang="en-GB" sz="2400"/>
          </a:p>
          <a:p>
            <a:r>
              <a:rPr lang="en-GB" sz="2400"/>
              <a:t>If weight = 0 : the attribute has no relation to the choice outcome</a:t>
            </a:r>
          </a:p>
          <a:p>
            <a:r>
              <a:rPr lang="en-GB" sz="2400"/>
              <a:t>If weight &gt; 0 : the attribute makes the alternative more attractive</a:t>
            </a:r>
          </a:p>
          <a:p>
            <a:r>
              <a:rPr lang="en-GB" sz="2400"/>
              <a:t>If weight &lt; 0 : the attribute makes the alternative less attractive</a:t>
            </a:r>
          </a:p>
        </p:txBody>
      </p:sp>
    </p:spTree>
    <p:extLst>
      <p:ext uri="{BB962C8B-B14F-4D97-AF65-F5344CB8AC3E}">
        <p14:creationId xmlns:p14="http://schemas.microsoft.com/office/powerpoint/2010/main" val="45631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sp>
        <p:nvSpPr>
          <p:cNvPr id="12310"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2311" name="TextBox 45"/>
          <p:cNvSpPr txBox="1">
            <a:spLocks noChangeArrowheads="1"/>
          </p:cNvSpPr>
          <p:nvPr/>
        </p:nvSpPr>
        <p:spPr bwMode="auto">
          <a:xfrm>
            <a:off x="7007912" y="354115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45" name="Text Box 49"/>
          <p:cNvSpPr txBox="1">
            <a:spLocks noChangeArrowheads="1"/>
          </p:cNvSpPr>
          <p:nvPr/>
        </p:nvSpPr>
        <p:spPr bwMode="auto">
          <a:xfrm>
            <a:off x="3143251" y="5726113"/>
            <a:ext cx="1152525"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predator</a:t>
            </a:r>
          </a:p>
        </p:txBody>
      </p:sp>
      <p:sp>
        <p:nvSpPr>
          <p:cNvPr id="4" name="Title 3">
            <a:extLst>
              <a:ext uri="{FF2B5EF4-FFF2-40B4-BE49-F238E27FC236}">
                <a16:creationId xmlns:a16="http://schemas.microsoft.com/office/drawing/2014/main" id="{57F0BD5C-E4EE-4518-9722-8BE47C94D21E}"/>
              </a:ext>
            </a:extLst>
          </p:cNvPr>
          <p:cNvSpPr>
            <a:spLocks noGrp="1"/>
          </p:cNvSpPr>
          <p:nvPr>
            <p:ph type="title"/>
          </p:nvPr>
        </p:nvSpPr>
        <p:spPr>
          <a:xfrm>
            <a:off x="1194487" y="180510"/>
            <a:ext cx="10058400" cy="1450757"/>
          </a:xfrm>
        </p:spPr>
        <p:txBody>
          <a:bodyPr/>
          <a:lstStyle/>
          <a:p>
            <a:r>
              <a:rPr lang="en-GB"/>
              <a:t>Interpretation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84567B-ED81-44F7-99E0-08C747656404}"/>
                  </a:ext>
                </a:extLst>
              </p:cNvPr>
              <p:cNvSpPr txBox="1"/>
              <p:nvPr/>
            </p:nvSpPr>
            <p:spPr>
              <a:xfrm>
                <a:off x="2203686" y="2391772"/>
                <a:ext cx="7067936" cy="677108"/>
              </a:xfrm>
              <a:prstGeom prst="rect">
                <a:avLst/>
              </a:prstGeom>
              <a:noFill/>
            </p:spPr>
            <p:txBody>
              <a:bodyPr wrap="square" lIns="0" tIns="0" rIns="0" bIns="0" rtlCol="0">
                <a:spAutoFit/>
              </a:bodyPr>
              <a:lstStyle/>
              <a:p>
                <a14:m>
                  <m:oMath xmlns:m="http://schemas.openxmlformats.org/officeDocument/2006/math">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rPr>
                          <m:t>𝑈</m:t>
                        </m:r>
                      </m:e>
                      <m:sub>
                        <m:r>
                          <a:rPr lang="en-GB" sz="4400" b="0" i="1" smtClean="0">
                            <a:latin typeface="Cambria Math" panose="02040503050406030204" pitchFamily="18" charset="0"/>
                          </a:rPr>
                          <m:t>𝐴</m:t>
                        </m:r>
                      </m:sub>
                    </m:sSub>
                    <m:r>
                      <a:rPr lang="en-GB" sz="4400" b="0" i="1" smtClean="0">
                        <a:latin typeface="Cambria Math" panose="02040503050406030204" pitchFamily="18" charset="0"/>
                      </a:rPr>
                      <m:t>= </m:t>
                    </m:r>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rPr>
                          <m:t>𝑊</m:t>
                        </m:r>
                      </m:sub>
                    </m:sSub>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rPr>
                          <m:t>𝑊</m:t>
                        </m:r>
                      </m:e>
                      <m:sub>
                        <m:r>
                          <a:rPr lang="en-GB" sz="4400" b="0" i="1" smtClean="0">
                            <a:latin typeface="Cambria Math" panose="02040503050406030204" pitchFamily="18" charset="0"/>
                          </a:rPr>
                          <m:t>𝐴</m:t>
                        </m:r>
                      </m:sub>
                    </m:sSub>
                    <m:r>
                      <a:rPr lang="en-GB" sz="4400" b="0" i="0" smtClean="0">
                        <a:latin typeface="Cambria Math" panose="02040503050406030204" pitchFamily="18" charset="0"/>
                      </a:rPr>
                      <m:t>+</m:t>
                    </m:r>
                    <m:sSub>
                      <m:sSubPr>
                        <m:ctrlPr>
                          <a:rPr lang="en-GB" sz="4400" i="1">
                            <a:latin typeface="Cambria Math" panose="02040503050406030204" pitchFamily="18" charset="0"/>
                          </a:rPr>
                        </m:ctrlPr>
                      </m:sSubPr>
                      <m:e>
                        <m:r>
                          <a:rPr lang="en-GB" sz="4400" i="1">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ea typeface="Cambria Math" panose="02040503050406030204" pitchFamily="18" charset="0"/>
                          </a:rPr>
                          <m:t>𝐶</m:t>
                        </m:r>
                      </m:sub>
                    </m:sSub>
                    <m:sSub>
                      <m:sSubPr>
                        <m:ctrlPr>
                          <a:rPr lang="en-GB" sz="4400" i="1" smtClean="0">
                            <a:latin typeface="Cambria Math" panose="02040503050406030204" pitchFamily="18" charset="0"/>
                          </a:rPr>
                        </m:ctrlPr>
                      </m:sSubPr>
                      <m:e>
                        <m:r>
                          <a:rPr lang="en-GB" sz="4400" b="0" i="1" smtClean="0">
                            <a:latin typeface="Cambria Math" panose="02040503050406030204" pitchFamily="18" charset="0"/>
                          </a:rPr>
                          <m:t>𝐶</m:t>
                        </m:r>
                      </m:e>
                      <m:sub>
                        <m:r>
                          <a:rPr lang="en-GB" sz="4400" b="0" i="1" smtClean="0">
                            <a:latin typeface="Cambria Math" panose="02040503050406030204" pitchFamily="18" charset="0"/>
                          </a:rPr>
                          <m:t>𝐴</m:t>
                        </m:r>
                      </m:sub>
                    </m:sSub>
                  </m:oMath>
                </a14:m>
                <a:r>
                  <a:rPr lang="en-GB" sz="4400"/>
                  <a:t>+ </a:t>
                </a:r>
                <a14:m>
                  <m:oMath xmlns:m="http://schemas.openxmlformats.org/officeDocument/2006/math">
                    <m:sSub>
                      <m:sSubPr>
                        <m:ctrlPr>
                          <a:rPr lang="en-GB" sz="4400" i="1">
                            <a:latin typeface="Cambria Math" panose="02040503050406030204" pitchFamily="18" charset="0"/>
                          </a:rPr>
                        </m:ctrlPr>
                      </m:sSubPr>
                      <m:e>
                        <m:r>
                          <a:rPr lang="en-GB" sz="4400" i="1">
                            <a:latin typeface="Cambria Math" panose="02040503050406030204" pitchFamily="18" charset="0"/>
                            <a:ea typeface="Cambria Math" panose="02040503050406030204" pitchFamily="18" charset="0"/>
                          </a:rPr>
                          <m:t>𝛽</m:t>
                        </m:r>
                      </m:e>
                      <m:sub>
                        <m:r>
                          <a:rPr lang="en-GB" sz="4400" b="0" i="1" smtClean="0">
                            <a:latin typeface="Cambria Math" panose="02040503050406030204" pitchFamily="18" charset="0"/>
                          </a:rPr>
                          <m:t>𝐷</m:t>
                        </m:r>
                      </m:sub>
                    </m:sSub>
                    <m:sSub>
                      <m:sSubPr>
                        <m:ctrlPr>
                          <a:rPr lang="en-GB" sz="4400" b="0" i="1" smtClean="0">
                            <a:latin typeface="Cambria Math" panose="02040503050406030204" pitchFamily="18" charset="0"/>
                          </a:rPr>
                        </m:ctrlPr>
                      </m:sSubPr>
                      <m:e>
                        <m:r>
                          <a:rPr lang="en-GB" sz="4400" b="0" i="1" smtClean="0">
                            <a:latin typeface="Cambria Math" panose="02040503050406030204" pitchFamily="18" charset="0"/>
                          </a:rPr>
                          <m:t>𝐷</m:t>
                        </m:r>
                      </m:e>
                      <m:sub>
                        <m:r>
                          <a:rPr lang="en-GB" sz="4400" b="0" i="1" smtClean="0">
                            <a:latin typeface="Cambria Math" panose="02040503050406030204" pitchFamily="18" charset="0"/>
                          </a:rPr>
                          <m:t>𝐴</m:t>
                        </m:r>
                      </m:sub>
                    </m:sSub>
                  </m:oMath>
                </a14:m>
                <a:endParaRPr lang="en-GB" sz="4400"/>
              </a:p>
            </p:txBody>
          </p:sp>
        </mc:Choice>
        <mc:Fallback xmlns="">
          <p:sp>
            <p:nvSpPr>
              <p:cNvPr id="5" name="TextBox 4">
                <a:extLst>
                  <a:ext uri="{FF2B5EF4-FFF2-40B4-BE49-F238E27FC236}">
                    <a16:creationId xmlns:a16="http://schemas.microsoft.com/office/drawing/2014/main" id="{7284567B-ED81-44F7-99E0-08C747656404}"/>
                  </a:ext>
                </a:extLst>
              </p:cNvPr>
              <p:cNvSpPr txBox="1">
                <a:spLocks noRot="1" noChangeAspect="1" noMove="1" noResize="1" noEditPoints="1" noAdjustHandles="1" noChangeArrowheads="1" noChangeShapeType="1" noTextEdit="1"/>
              </p:cNvSpPr>
              <p:nvPr/>
            </p:nvSpPr>
            <p:spPr>
              <a:xfrm>
                <a:off x="2203686" y="2391772"/>
                <a:ext cx="7067936" cy="677108"/>
              </a:xfrm>
              <a:prstGeom prst="rect">
                <a:avLst/>
              </a:prstGeom>
              <a:blipFill>
                <a:blip r:embed="rId2"/>
                <a:stretch>
                  <a:fillRect t="-25225" b="-4955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A1C0191-A680-4551-A42E-4C29BD5D44E5}"/>
                  </a:ext>
                </a:extLst>
              </p:cNvPr>
              <p:cNvSpPr txBox="1"/>
              <p:nvPr/>
            </p:nvSpPr>
            <p:spPr>
              <a:xfrm>
                <a:off x="1324374" y="3336942"/>
                <a:ext cx="14142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𝑊</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2</m:t>
                      </m:r>
                    </m:oMath>
                  </m:oMathPara>
                </a14:m>
                <a:endParaRPr lang="en-GB" sz="3200"/>
              </a:p>
            </p:txBody>
          </p:sp>
        </mc:Choice>
        <mc:Fallback>
          <p:sp>
            <p:nvSpPr>
              <p:cNvPr id="8" name="TextBox 7">
                <a:extLst>
                  <a:ext uri="{FF2B5EF4-FFF2-40B4-BE49-F238E27FC236}">
                    <a16:creationId xmlns:a16="http://schemas.microsoft.com/office/drawing/2014/main" id="{CA1C0191-A680-4551-A42E-4C29BD5D44E5}"/>
                  </a:ext>
                </a:extLst>
              </p:cNvPr>
              <p:cNvSpPr txBox="1">
                <a:spLocks noRot="1" noChangeAspect="1" noMove="1" noResize="1" noEditPoints="1" noAdjustHandles="1" noChangeArrowheads="1" noChangeShapeType="1" noTextEdit="1"/>
              </p:cNvSpPr>
              <p:nvPr/>
            </p:nvSpPr>
            <p:spPr>
              <a:xfrm>
                <a:off x="1324374" y="3336942"/>
                <a:ext cx="1414298" cy="49244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D1E8A71-ED37-479F-8743-40A5BFBEBBA2}"/>
                  </a:ext>
                </a:extLst>
              </p:cNvPr>
              <p:cNvSpPr txBox="1"/>
              <p:nvPr/>
            </p:nvSpPr>
            <p:spPr>
              <a:xfrm>
                <a:off x="3286684" y="3336942"/>
                <a:ext cx="2118593" cy="515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solidFill>
                                <a:srgbClr val="FF0000"/>
                              </a:solidFill>
                              <a:latin typeface="Cambria Math" panose="02040503050406030204" pitchFamily="18" charset="0"/>
                            </a:rPr>
                          </m:ctrlPr>
                        </m:sSupPr>
                        <m:e>
                          <m:r>
                            <a:rPr lang="en-GB" sz="3200" b="0" i="1" smtClean="0">
                              <a:solidFill>
                                <a:srgbClr val="FF0000"/>
                              </a:solidFill>
                              <a:latin typeface="Cambria Math" panose="02040503050406030204" pitchFamily="18" charset="0"/>
                            </a:rPr>
                            <m:t>𝑒</m:t>
                          </m:r>
                        </m:e>
                        <m:sup>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𝑊</m:t>
                              </m:r>
                            </m:sub>
                          </m:sSub>
                        </m:sup>
                      </m:sSup>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7.39</m:t>
                      </m:r>
                    </m:oMath>
                  </m:oMathPara>
                </a14:m>
                <a:endParaRPr lang="en-GB" sz="3200"/>
              </a:p>
            </p:txBody>
          </p:sp>
        </mc:Choice>
        <mc:Fallback>
          <p:sp>
            <p:nvSpPr>
              <p:cNvPr id="9" name="TextBox 8">
                <a:extLst>
                  <a:ext uri="{FF2B5EF4-FFF2-40B4-BE49-F238E27FC236}">
                    <a16:creationId xmlns:a16="http://schemas.microsoft.com/office/drawing/2014/main" id="{4D1E8A71-ED37-479F-8743-40A5BFBEBBA2}"/>
                  </a:ext>
                </a:extLst>
              </p:cNvPr>
              <p:cNvSpPr txBox="1">
                <a:spLocks noRot="1" noChangeAspect="1" noMove="1" noResize="1" noEditPoints="1" noAdjustHandles="1" noChangeArrowheads="1" noChangeShapeType="1" noTextEdit="1"/>
              </p:cNvSpPr>
              <p:nvPr/>
            </p:nvSpPr>
            <p:spPr>
              <a:xfrm>
                <a:off x="3286684" y="3336942"/>
                <a:ext cx="2118593" cy="51559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354CD98-87DA-44C3-BA01-813DF6AE2E46}"/>
                  </a:ext>
                </a:extLst>
              </p:cNvPr>
              <p:cNvSpPr txBox="1"/>
              <p:nvPr/>
            </p:nvSpPr>
            <p:spPr>
              <a:xfrm>
                <a:off x="1328184" y="4209432"/>
                <a:ext cx="16043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𝐶</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−1</m:t>
                      </m:r>
                    </m:oMath>
                  </m:oMathPara>
                </a14:m>
                <a:endParaRPr lang="en-GB" sz="3200"/>
              </a:p>
            </p:txBody>
          </p:sp>
        </mc:Choice>
        <mc:Fallback>
          <p:sp>
            <p:nvSpPr>
              <p:cNvPr id="11" name="TextBox 10">
                <a:extLst>
                  <a:ext uri="{FF2B5EF4-FFF2-40B4-BE49-F238E27FC236}">
                    <a16:creationId xmlns:a16="http://schemas.microsoft.com/office/drawing/2014/main" id="{D354CD98-87DA-44C3-BA01-813DF6AE2E46}"/>
                  </a:ext>
                </a:extLst>
              </p:cNvPr>
              <p:cNvSpPr txBox="1">
                <a:spLocks noRot="1" noChangeAspect="1" noMove="1" noResize="1" noEditPoints="1" noAdjustHandles="1" noChangeArrowheads="1" noChangeShapeType="1" noTextEdit="1"/>
              </p:cNvSpPr>
              <p:nvPr/>
            </p:nvSpPr>
            <p:spPr>
              <a:xfrm>
                <a:off x="1328184" y="4209432"/>
                <a:ext cx="1604350" cy="49244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653120F-D5C5-49D8-9B90-9C6A5E7EE515}"/>
                  </a:ext>
                </a:extLst>
              </p:cNvPr>
              <p:cNvSpPr txBox="1"/>
              <p:nvPr/>
            </p:nvSpPr>
            <p:spPr>
              <a:xfrm>
                <a:off x="3290494" y="4209432"/>
                <a:ext cx="2014398" cy="515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solidFill>
                                <a:srgbClr val="FF0000"/>
                              </a:solidFill>
                              <a:latin typeface="Cambria Math" panose="02040503050406030204" pitchFamily="18" charset="0"/>
                            </a:rPr>
                          </m:ctrlPr>
                        </m:sSupPr>
                        <m:e>
                          <m:r>
                            <a:rPr lang="en-GB" sz="3200" b="0" i="1" smtClean="0">
                              <a:solidFill>
                                <a:srgbClr val="FF0000"/>
                              </a:solidFill>
                              <a:latin typeface="Cambria Math" panose="02040503050406030204" pitchFamily="18" charset="0"/>
                            </a:rPr>
                            <m:t>𝑒</m:t>
                          </m:r>
                        </m:e>
                        <m:sup>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𝐶</m:t>
                              </m:r>
                            </m:sub>
                          </m:sSub>
                        </m:sup>
                      </m:sSup>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0.37</m:t>
                      </m:r>
                    </m:oMath>
                  </m:oMathPara>
                </a14:m>
                <a:endParaRPr lang="en-GB" sz="3200"/>
              </a:p>
            </p:txBody>
          </p:sp>
        </mc:Choice>
        <mc:Fallback>
          <p:sp>
            <p:nvSpPr>
              <p:cNvPr id="12" name="TextBox 11">
                <a:extLst>
                  <a:ext uri="{FF2B5EF4-FFF2-40B4-BE49-F238E27FC236}">
                    <a16:creationId xmlns:a16="http://schemas.microsoft.com/office/drawing/2014/main" id="{6653120F-D5C5-49D8-9B90-9C6A5E7EE515}"/>
                  </a:ext>
                </a:extLst>
              </p:cNvPr>
              <p:cNvSpPr txBox="1">
                <a:spLocks noRot="1" noChangeAspect="1" noMove="1" noResize="1" noEditPoints="1" noAdjustHandles="1" noChangeArrowheads="1" noChangeShapeType="1" noTextEdit="1"/>
              </p:cNvSpPr>
              <p:nvPr/>
            </p:nvSpPr>
            <p:spPr>
              <a:xfrm>
                <a:off x="3290494" y="4209432"/>
                <a:ext cx="2014398" cy="51559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BA3561F-5662-4BE3-B039-DD1605098353}"/>
                  </a:ext>
                </a:extLst>
              </p:cNvPr>
              <p:cNvSpPr txBox="1"/>
              <p:nvPr/>
            </p:nvSpPr>
            <p:spPr>
              <a:xfrm>
                <a:off x="1309134" y="5173362"/>
                <a:ext cx="19447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𝐷</m:t>
                          </m:r>
                        </m:sub>
                      </m:sSub>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−.01</m:t>
                      </m:r>
                    </m:oMath>
                  </m:oMathPara>
                </a14:m>
                <a:endParaRPr lang="en-GB" sz="3200"/>
              </a:p>
            </p:txBody>
          </p:sp>
        </mc:Choice>
        <mc:Fallback>
          <p:sp>
            <p:nvSpPr>
              <p:cNvPr id="13" name="TextBox 12">
                <a:extLst>
                  <a:ext uri="{FF2B5EF4-FFF2-40B4-BE49-F238E27FC236}">
                    <a16:creationId xmlns:a16="http://schemas.microsoft.com/office/drawing/2014/main" id="{6BA3561F-5662-4BE3-B039-DD1605098353}"/>
                  </a:ext>
                </a:extLst>
              </p:cNvPr>
              <p:cNvSpPr txBox="1">
                <a:spLocks noRot="1" noChangeAspect="1" noMove="1" noResize="1" noEditPoints="1" noAdjustHandles="1" noChangeArrowheads="1" noChangeShapeType="1" noTextEdit="1"/>
              </p:cNvSpPr>
              <p:nvPr/>
            </p:nvSpPr>
            <p:spPr>
              <a:xfrm>
                <a:off x="1309134" y="5173362"/>
                <a:ext cx="1944763" cy="49244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BFD56E1-33FE-49DB-8119-18952FF33C56}"/>
                  </a:ext>
                </a:extLst>
              </p:cNvPr>
              <p:cNvSpPr txBox="1"/>
              <p:nvPr/>
            </p:nvSpPr>
            <p:spPr>
              <a:xfrm>
                <a:off x="3271444" y="5173362"/>
                <a:ext cx="2046458" cy="5155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i="1" smtClean="0">
                              <a:solidFill>
                                <a:srgbClr val="FF0000"/>
                              </a:solidFill>
                              <a:latin typeface="Cambria Math" panose="02040503050406030204" pitchFamily="18" charset="0"/>
                            </a:rPr>
                          </m:ctrlPr>
                        </m:sSupPr>
                        <m:e>
                          <m:r>
                            <a:rPr lang="en-GB" sz="3200" b="0" i="1" smtClean="0">
                              <a:solidFill>
                                <a:srgbClr val="FF0000"/>
                              </a:solidFill>
                              <a:latin typeface="Cambria Math" panose="02040503050406030204" pitchFamily="18" charset="0"/>
                            </a:rPr>
                            <m:t>𝑒</m:t>
                          </m:r>
                        </m:e>
                        <m:sup>
                          <m:sSub>
                            <m:sSubPr>
                              <m:ctrlPr>
                                <a:rPr lang="en-GB" sz="3200" i="1" smtClean="0">
                                  <a:solidFill>
                                    <a:srgbClr val="FF0000"/>
                                  </a:solidFill>
                                  <a:latin typeface="Cambria Math" panose="02040503050406030204" pitchFamily="18" charset="0"/>
                                </a:rPr>
                              </m:ctrlPr>
                            </m:sSubPr>
                            <m:e>
                              <m:r>
                                <a:rPr lang="en-GB" sz="3200" i="1" smtClean="0">
                                  <a:solidFill>
                                    <a:srgbClr val="FF0000"/>
                                  </a:solidFill>
                                  <a:latin typeface="Cambria Math" panose="02040503050406030204" pitchFamily="18" charset="0"/>
                                  <a:ea typeface="Cambria Math" panose="02040503050406030204" pitchFamily="18" charset="0"/>
                                </a:rPr>
                                <m:t>𝛽</m:t>
                              </m:r>
                            </m:e>
                            <m:sub>
                              <m:r>
                                <a:rPr lang="en-GB" sz="3200" b="0" i="1" smtClean="0">
                                  <a:solidFill>
                                    <a:srgbClr val="FF0000"/>
                                  </a:solidFill>
                                  <a:latin typeface="Cambria Math" panose="02040503050406030204" pitchFamily="18" charset="0"/>
                                </a:rPr>
                                <m:t>𝐷</m:t>
                              </m:r>
                            </m:sub>
                          </m:sSub>
                        </m:sup>
                      </m:sSup>
                      <m:r>
                        <a:rPr lang="en-GB" sz="3200" i="1" smtClean="0">
                          <a:solidFill>
                            <a:srgbClr val="FF0000"/>
                          </a:solidFill>
                          <a:latin typeface="Cambria Math" panose="02040503050406030204" pitchFamily="18" charset="0"/>
                        </a:rPr>
                        <m:t>=</m:t>
                      </m:r>
                      <m:r>
                        <a:rPr lang="en-GB" sz="3200" b="0" i="1" smtClean="0">
                          <a:solidFill>
                            <a:srgbClr val="FF0000"/>
                          </a:solidFill>
                          <a:latin typeface="Cambria Math" panose="02040503050406030204" pitchFamily="18" charset="0"/>
                        </a:rPr>
                        <m:t>0.99</m:t>
                      </m:r>
                    </m:oMath>
                  </m:oMathPara>
                </a14:m>
                <a:endParaRPr lang="en-GB" sz="3200"/>
              </a:p>
            </p:txBody>
          </p:sp>
        </mc:Choice>
        <mc:Fallback>
          <p:sp>
            <p:nvSpPr>
              <p:cNvPr id="14" name="TextBox 13">
                <a:extLst>
                  <a:ext uri="{FF2B5EF4-FFF2-40B4-BE49-F238E27FC236}">
                    <a16:creationId xmlns:a16="http://schemas.microsoft.com/office/drawing/2014/main" id="{EBFD56E1-33FE-49DB-8119-18952FF33C56}"/>
                  </a:ext>
                </a:extLst>
              </p:cNvPr>
              <p:cNvSpPr txBox="1">
                <a:spLocks noRot="1" noChangeAspect="1" noMove="1" noResize="1" noEditPoints="1" noAdjustHandles="1" noChangeArrowheads="1" noChangeShapeType="1" noTextEdit="1"/>
              </p:cNvSpPr>
              <p:nvPr/>
            </p:nvSpPr>
            <p:spPr>
              <a:xfrm>
                <a:off x="3271444" y="5173362"/>
                <a:ext cx="2046458" cy="515590"/>
              </a:xfrm>
              <a:prstGeom prst="rect">
                <a:avLst/>
              </a:prstGeom>
              <a:blipFill>
                <a:blip r:embed="rId8"/>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502C6A2F-F5FB-45BD-8286-CA52632CB941}"/>
              </a:ext>
            </a:extLst>
          </p:cNvPr>
          <p:cNvSpPr txBox="1"/>
          <p:nvPr/>
        </p:nvSpPr>
        <p:spPr>
          <a:xfrm>
            <a:off x="5840730" y="3336942"/>
            <a:ext cx="5532120" cy="707886"/>
          </a:xfrm>
          <a:prstGeom prst="rect">
            <a:avLst/>
          </a:prstGeom>
          <a:noFill/>
        </p:spPr>
        <p:txBody>
          <a:bodyPr wrap="square" rtlCol="0">
            <a:spAutoFit/>
          </a:bodyPr>
          <a:lstStyle/>
          <a:p>
            <a:r>
              <a:rPr lang="en-GB" sz="2000"/>
              <a:t>Odds of patch to be chosen </a:t>
            </a:r>
            <a:r>
              <a:rPr lang="en-GB" sz="2000" b="1"/>
              <a:t>in</a:t>
            </a:r>
            <a:r>
              <a:rPr lang="en-GB" sz="2000"/>
              <a:t>crease by factor 7.39 for every additional worm</a:t>
            </a:r>
          </a:p>
        </p:txBody>
      </p:sp>
      <p:sp>
        <p:nvSpPr>
          <p:cNvPr id="16" name="TextBox 15">
            <a:extLst>
              <a:ext uri="{FF2B5EF4-FFF2-40B4-BE49-F238E27FC236}">
                <a16:creationId xmlns:a16="http://schemas.microsoft.com/office/drawing/2014/main" id="{041D4235-ED22-46E3-8443-1B612CB75E20}"/>
              </a:ext>
            </a:extLst>
          </p:cNvPr>
          <p:cNvSpPr txBox="1"/>
          <p:nvPr/>
        </p:nvSpPr>
        <p:spPr>
          <a:xfrm>
            <a:off x="5844540" y="4140852"/>
            <a:ext cx="5532120" cy="707886"/>
          </a:xfrm>
          <a:prstGeom prst="rect">
            <a:avLst/>
          </a:prstGeom>
          <a:noFill/>
        </p:spPr>
        <p:txBody>
          <a:bodyPr wrap="square" rtlCol="0">
            <a:spAutoFit/>
          </a:bodyPr>
          <a:lstStyle/>
          <a:p>
            <a:r>
              <a:rPr lang="en-GB" sz="2000"/>
              <a:t>Odds of patch to be chosen </a:t>
            </a:r>
            <a:r>
              <a:rPr lang="en-GB" sz="2000" b="1"/>
              <a:t>de</a:t>
            </a:r>
            <a:r>
              <a:rPr lang="en-GB" sz="2000"/>
              <a:t>crease by factor 0.37 for every additional cat</a:t>
            </a:r>
          </a:p>
        </p:txBody>
      </p:sp>
      <p:sp>
        <p:nvSpPr>
          <p:cNvPr id="17" name="TextBox 16">
            <a:extLst>
              <a:ext uri="{FF2B5EF4-FFF2-40B4-BE49-F238E27FC236}">
                <a16:creationId xmlns:a16="http://schemas.microsoft.com/office/drawing/2014/main" id="{FBF166A5-0D19-4198-B6C1-095A9B41B38B}"/>
              </a:ext>
            </a:extLst>
          </p:cNvPr>
          <p:cNvSpPr txBox="1"/>
          <p:nvPr/>
        </p:nvSpPr>
        <p:spPr>
          <a:xfrm>
            <a:off x="5836920" y="5070492"/>
            <a:ext cx="5532120" cy="707886"/>
          </a:xfrm>
          <a:prstGeom prst="rect">
            <a:avLst/>
          </a:prstGeom>
          <a:noFill/>
        </p:spPr>
        <p:txBody>
          <a:bodyPr wrap="square" rtlCol="0">
            <a:spAutoFit/>
          </a:bodyPr>
          <a:lstStyle/>
          <a:p>
            <a:r>
              <a:rPr lang="en-GB" sz="2000"/>
              <a:t>Odds of patch to be chosen </a:t>
            </a:r>
            <a:r>
              <a:rPr lang="en-GB" sz="2000" b="1"/>
              <a:t>de</a:t>
            </a:r>
            <a:r>
              <a:rPr lang="en-GB" sz="2000"/>
              <a:t>crease by factor 0.99 for every additional meter distance</a:t>
            </a:r>
          </a:p>
        </p:txBody>
      </p:sp>
    </p:spTree>
    <p:extLst>
      <p:ext uri="{BB962C8B-B14F-4D97-AF65-F5344CB8AC3E}">
        <p14:creationId xmlns:p14="http://schemas.microsoft.com/office/powerpoint/2010/main" val="117789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4929-E978-455B-B197-B2D462F5101C}"/>
              </a:ext>
            </a:extLst>
          </p:cNvPr>
          <p:cNvSpPr>
            <a:spLocks noGrp="1"/>
          </p:cNvSpPr>
          <p:nvPr>
            <p:ph type="title"/>
          </p:nvPr>
        </p:nvSpPr>
        <p:spPr/>
        <p:txBody>
          <a:bodyPr/>
          <a:lstStyle/>
          <a:p>
            <a:r>
              <a:rPr lang="en-GB"/>
              <a:t>Data structure</a:t>
            </a:r>
          </a:p>
        </p:txBody>
      </p:sp>
      <p:graphicFrame>
        <p:nvGraphicFramePr>
          <p:cNvPr id="4" name="Table 4">
            <a:extLst>
              <a:ext uri="{FF2B5EF4-FFF2-40B4-BE49-F238E27FC236}">
                <a16:creationId xmlns:a16="http://schemas.microsoft.com/office/drawing/2014/main" id="{4A37E48E-E4D1-4749-9F00-C771B57511BD}"/>
              </a:ext>
            </a:extLst>
          </p:cNvPr>
          <p:cNvGraphicFramePr>
            <a:graphicFrameLocks noGrp="1"/>
          </p:cNvGraphicFramePr>
          <p:nvPr>
            <p:ph idx="1"/>
            <p:extLst>
              <p:ext uri="{D42A27DB-BD31-4B8C-83A1-F6EECF244321}">
                <p14:modId xmlns:p14="http://schemas.microsoft.com/office/powerpoint/2010/main" val="2080172120"/>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2011680">
                  <a:extLst>
                    <a:ext uri="{9D8B030D-6E8A-4147-A177-3AD203B41FA5}">
                      <a16:colId xmlns:a16="http://schemas.microsoft.com/office/drawing/2014/main" val="1650017090"/>
                    </a:ext>
                  </a:extLst>
                </a:gridCol>
                <a:gridCol w="2011680">
                  <a:extLst>
                    <a:ext uri="{9D8B030D-6E8A-4147-A177-3AD203B41FA5}">
                      <a16:colId xmlns:a16="http://schemas.microsoft.com/office/drawing/2014/main" val="785666890"/>
                    </a:ext>
                  </a:extLst>
                </a:gridCol>
                <a:gridCol w="2011680">
                  <a:extLst>
                    <a:ext uri="{9D8B030D-6E8A-4147-A177-3AD203B41FA5}">
                      <a16:colId xmlns:a16="http://schemas.microsoft.com/office/drawing/2014/main" val="1356304492"/>
                    </a:ext>
                  </a:extLst>
                </a:gridCol>
                <a:gridCol w="2011680">
                  <a:extLst>
                    <a:ext uri="{9D8B030D-6E8A-4147-A177-3AD203B41FA5}">
                      <a16:colId xmlns:a16="http://schemas.microsoft.com/office/drawing/2014/main" val="2897189874"/>
                    </a:ext>
                  </a:extLst>
                </a:gridCol>
                <a:gridCol w="2011680">
                  <a:extLst>
                    <a:ext uri="{9D8B030D-6E8A-4147-A177-3AD203B41FA5}">
                      <a16:colId xmlns:a16="http://schemas.microsoft.com/office/drawing/2014/main" val="2319978830"/>
                    </a:ext>
                  </a:extLst>
                </a:gridCol>
              </a:tblGrid>
              <a:tr h="370840">
                <a:tc>
                  <a:txBody>
                    <a:bodyPr/>
                    <a:lstStyle/>
                    <a:p>
                      <a:r>
                        <a:rPr lang="en-GB"/>
                        <a:t>Bird no</a:t>
                      </a:r>
                    </a:p>
                  </a:txBody>
                  <a:tcPr/>
                </a:tc>
                <a:tc>
                  <a:txBody>
                    <a:bodyPr/>
                    <a:lstStyle/>
                    <a:p>
                      <a:r>
                        <a:rPr lang="en-GB"/>
                        <a:t>Alternative</a:t>
                      </a:r>
                    </a:p>
                  </a:txBody>
                  <a:tcPr/>
                </a:tc>
                <a:tc>
                  <a:txBody>
                    <a:bodyPr/>
                    <a:lstStyle/>
                    <a:p>
                      <a:r>
                        <a:rPr lang="en-GB"/>
                        <a:t>Worms</a:t>
                      </a:r>
                    </a:p>
                  </a:txBody>
                  <a:tcPr/>
                </a:tc>
                <a:tc>
                  <a:txBody>
                    <a:bodyPr/>
                    <a:lstStyle/>
                    <a:p>
                      <a:r>
                        <a:rPr lang="en-GB"/>
                        <a:t>Cats</a:t>
                      </a:r>
                    </a:p>
                  </a:txBody>
                  <a:tcPr/>
                </a:tc>
                <a:tc>
                  <a:txBody>
                    <a:bodyPr/>
                    <a:lstStyle/>
                    <a:p>
                      <a:r>
                        <a:rPr lang="en-GB"/>
                        <a:t>Distance</a:t>
                      </a:r>
                    </a:p>
                  </a:txBody>
                  <a:tcPr/>
                </a:tc>
                <a:extLst>
                  <a:ext uri="{0D108BD9-81ED-4DB2-BD59-A6C34878D82A}">
                    <a16:rowId xmlns:a16="http://schemas.microsoft.com/office/drawing/2014/main" val="4163489514"/>
                  </a:ext>
                </a:extLst>
              </a:tr>
              <a:tr h="370840">
                <a:tc>
                  <a:txBody>
                    <a:bodyPr/>
                    <a:lstStyle/>
                    <a:p>
                      <a:r>
                        <a:rPr lang="en-GB"/>
                        <a:t>101</a:t>
                      </a:r>
                    </a:p>
                  </a:txBody>
                  <a:tcPr/>
                </a:tc>
                <a:tc>
                  <a:txBody>
                    <a:bodyPr/>
                    <a:lstStyle/>
                    <a:p>
                      <a:r>
                        <a:rPr lang="en-GB"/>
                        <a:t>triangle</a:t>
                      </a:r>
                    </a:p>
                  </a:txBody>
                  <a:tcPr/>
                </a:tc>
                <a:tc>
                  <a:txBody>
                    <a:bodyPr/>
                    <a:lstStyle/>
                    <a:p>
                      <a:r>
                        <a:rPr lang="en-GB"/>
                        <a:t>1</a:t>
                      </a:r>
                    </a:p>
                  </a:txBody>
                  <a:tcPr/>
                </a:tc>
                <a:tc>
                  <a:txBody>
                    <a:bodyPr/>
                    <a:lstStyle/>
                    <a:p>
                      <a:r>
                        <a:rPr lang="en-GB"/>
                        <a:t>1</a:t>
                      </a:r>
                    </a:p>
                  </a:txBody>
                  <a:tcPr/>
                </a:tc>
                <a:tc>
                  <a:txBody>
                    <a:bodyPr/>
                    <a:lstStyle/>
                    <a:p>
                      <a:r>
                        <a:rPr lang="en-GB"/>
                        <a:t>100</a:t>
                      </a:r>
                    </a:p>
                  </a:txBody>
                  <a:tcPr/>
                </a:tc>
                <a:extLst>
                  <a:ext uri="{0D108BD9-81ED-4DB2-BD59-A6C34878D82A}">
                    <a16:rowId xmlns:a16="http://schemas.microsoft.com/office/drawing/2014/main" val="201612407"/>
                  </a:ext>
                </a:extLst>
              </a:tr>
              <a:tr h="370840">
                <a:tc>
                  <a:txBody>
                    <a:bodyPr/>
                    <a:lstStyle/>
                    <a:p>
                      <a:r>
                        <a:rPr lang="en-GB"/>
                        <a:t>101</a:t>
                      </a:r>
                    </a:p>
                  </a:txBody>
                  <a:tcPr/>
                </a:tc>
                <a:tc>
                  <a:txBody>
                    <a:bodyPr/>
                    <a:lstStyle/>
                    <a:p>
                      <a:r>
                        <a:rPr lang="en-GB"/>
                        <a:t>square</a:t>
                      </a:r>
                    </a:p>
                  </a:txBody>
                  <a:tcPr/>
                </a:tc>
                <a:tc>
                  <a:txBody>
                    <a:bodyPr/>
                    <a:lstStyle/>
                    <a:p>
                      <a:r>
                        <a:rPr lang="en-GB"/>
                        <a:t>4</a:t>
                      </a:r>
                    </a:p>
                  </a:txBody>
                  <a:tcPr/>
                </a:tc>
                <a:tc>
                  <a:txBody>
                    <a:bodyPr/>
                    <a:lstStyle/>
                    <a:p>
                      <a:r>
                        <a:rPr lang="en-GB"/>
                        <a:t>3</a:t>
                      </a:r>
                    </a:p>
                  </a:txBody>
                  <a:tcPr/>
                </a:tc>
                <a:tc>
                  <a:txBody>
                    <a:bodyPr/>
                    <a:lstStyle/>
                    <a:p>
                      <a:r>
                        <a:rPr lang="en-GB"/>
                        <a:t>200</a:t>
                      </a:r>
                    </a:p>
                  </a:txBody>
                  <a:tcPr/>
                </a:tc>
                <a:extLst>
                  <a:ext uri="{0D108BD9-81ED-4DB2-BD59-A6C34878D82A}">
                    <a16:rowId xmlns:a16="http://schemas.microsoft.com/office/drawing/2014/main" val="380947515"/>
                  </a:ext>
                </a:extLst>
              </a:tr>
              <a:tr h="370840">
                <a:tc>
                  <a:txBody>
                    <a:bodyPr/>
                    <a:lstStyle/>
                    <a:p>
                      <a:r>
                        <a:rPr lang="en-GB"/>
                        <a:t>101</a:t>
                      </a:r>
                    </a:p>
                  </a:txBody>
                  <a:tcPr/>
                </a:tc>
                <a:tc>
                  <a:txBody>
                    <a:bodyPr/>
                    <a:lstStyle/>
                    <a:p>
                      <a:r>
                        <a:rPr lang="en-GB"/>
                        <a:t>circle</a:t>
                      </a:r>
                    </a:p>
                  </a:txBody>
                  <a:tcPr/>
                </a:tc>
                <a:tc>
                  <a:txBody>
                    <a:bodyPr/>
                    <a:lstStyle/>
                    <a:p>
                      <a:r>
                        <a:rPr lang="en-GB"/>
                        <a:t>4</a:t>
                      </a:r>
                    </a:p>
                  </a:txBody>
                  <a:tcPr/>
                </a:tc>
                <a:tc>
                  <a:txBody>
                    <a:bodyPr/>
                    <a:lstStyle/>
                    <a:p>
                      <a:r>
                        <a:rPr lang="en-GB"/>
                        <a:t>1</a:t>
                      </a:r>
                    </a:p>
                  </a:txBody>
                  <a:tcPr/>
                </a:tc>
                <a:tc>
                  <a:txBody>
                    <a:bodyPr/>
                    <a:lstStyle/>
                    <a:p>
                      <a:r>
                        <a:rPr lang="en-GB"/>
                        <a:t>300</a:t>
                      </a:r>
                    </a:p>
                  </a:txBody>
                  <a:tcPr/>
                </a:tc>
                <a:extLst>
                  <a:ext uri="{0D108BD9-81ED-4DB2-BD59-A6C34878D82A}">
                    <a16:rowId xmlns:a16="http://schemas.microsoft.com/office/drawing/2014/main" val="4079656090"/>
                  </a:ext>
                </a:extLst>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299096320"/>
                  </a:ext>
                </a:extLst>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3345060194"/>
                  </a:ext>
                </a:extLst>
              </a:tr>
              <a:tr h="370840">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919363829"/>
                  </a:ext>
                </a:extLst>
              </a:tr>
            </a:tbl>
          </a:graphicData>
        </a:graphic>
      </p:graphicFrame>
    </p:spTree>
    <p:extLst>
      <p:ext uri="{BB962C8B-B14F-4D97-AF65-F5344CB8AC3E}">
        <p14:creationId xmlns:p14="http://schemas.microsoft.com/office/powerpoint/2010/main" val="695578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4929-E978-455B-B197-B2D462F5101C}"/>
              </a:ext>
            </a:extLst>
          </p:cNvPr>
          <p:cNvSpPr>
            <a:spLocks noGrp="1"/>
          </p:cNvSpPr>
          <p:nvPr>
            <p:ph type="title"/>
          </p:nvPr>
        </p:nvSpPr>
        <p:spPr/>
        <p:txBody>
          <a:bodyPr/>
          <a:lstStyle/>
          <a:p>
            <a:r>
              <a:rPr lang="en-GB"/>
              <a:t>Data structure (add one bird)</a:t>
            </a:r>
          </a:p>
        </p:txBody>
      </p:sp>
      <p:graphicFrame>
        <p:nvGraphicFramePr>
          <p:cNvPr id="4" name="Table 4">
            <a:extLst>
              <a:ext uri="{FF2B5EF4-FFF2-40B4-BE49-F238E27FC236}">
                <a16:creationId xmlns:a16="http://schemas.microsoft.com/office/drawing/2014/main" id="{4A37E48E-E4D1-4749-9F00-C771B57511BD}"/>
              </a:ext>
            </a:extLst>
          </p:cNvPr>
          <p:cNvGraphicFramePr>
            <a:graphicFrameLocks noGrp="1"/>
          </p:cNvGraphicFramePr>
          <p:nvPr>
            <p:ph idx="1"/>
            <p:extLst>
              <p:ext uri="{D42A27DB-BD31-4B8C-83A1-F6EECF244321}">
                <p14:modId xmlns:p14="http://schemas.microsoft.com/office/powerpoint/2010/main" val="2892309273"/>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2011680">
                  <a:extLst>
                    <a:ext uri="{9D8B030D-6E8A-4147-A177-3AD203B41FA5}">
                      <a16:colId xmlns:a16="http://schemas.microsoft.com/office/drawing/2014/main" val="1650017090"/>
                    </a:ext>
                  </a:extLst>
                </a:gridCol>
                <a:gridCol w="2011680">
                  <a:extLst>
                    <a:ext uri="{9D8B030D-6E8A-4147-A177-3AD203B41FA5}">
                      <a16:colId xmlns:a16="http://schemas.microsoft.com/office/drawing/2014/main" val="785666890"/>
                    </a:ext>
                  </a:extLst>
                </a:gridCol>
                <a:gridCol w="2011680">
                  <a:extLst>
                    <a:ext uri="{9D8B030D-6E8A-4147-A177-3AD203B41FA5}">
                      <a16:colId xmlns:a16="http://schemas.microsoft.com/office/drawing/2014/main" val="1356304492"/>
                    </a:ext>
                  </a:extLst>
                </a:gridCol>
                <a:gridCol w="2011680">
                  <a:extLst>
                    <a:ext uri="{9D8B030D-6E8A-4147-A177-3AD203B41FA5}">
                      <a16:colId xmlns:a16="http://schemas.microsoft.com/office/drawing/2014/main" val="2897189874"/>
                    </a:ext>
                  </a:extLst>
                </a:gridCol>
                <a:gridCol w="2011680">
                  <a:extLst>
                    <a:ext uri="{9D8B030D-6E8A-4147-A177-3AD203B41FA5}">
                      <a16:colId xmlns:a16="http://schemas.microsoft.com/office/drawing/2014/main" val="2319978830"/>
                    </a:ext>
                  </a:extLst>
                </a:gridCol>
              </a:tblGrid>
              <a:tr h="370840">
                <a:tc>
                  <a:txBody>
                    <a:bodyPr/>
                    <a:lstStyle/>
                    <a:p>
                      <a:r>
                        <a:rPr lang="en-GB"/>
                        <a:t>Bird no</a:t>
                      </a:r>
                    </a:p>
                  </a:txBody>
                  <a:tcPr/>
                </a:tc>
                <a:tc>
                  <a:txBody>
                    <a:bodyPr/>
                    <a:lstStyle/>
                    <a:p>
                      <a:r>
                        <a:rPr lang="en-GB"/>
                        <a:t>Alternative</a:t>
                      </a:r>
                    </a:p>
                  </a:txBody>
                  <a:tcPr/>
                </a:tc>
                <a:tc>
                  <a:txBody>
                    <a:bodyPr/>
                    <a:lstStyle/>
                    <a:p>
                      <a:r>
                        <a:rPr lang="en-GB"/>
                        <a:t>Worms</a:t>
                      </a:r>
                    </a:p>
                  </a:txBody>
                  <a:tcPr/>
                </a:tc>
                <a:tc>
                  <a:txBody>
                    <a:bodyPr/>
                    <a:lstStyle/>
                    <a:p>
                      <a:r>
                        <a:rPr lang="en-GB"/>
                        <a:t>Cats</a:t>
                      </a:r>
                    </a:p>
                  </a:txBody>
                  <a:tcPr/>
                </a:tc>
                <a:tc>
                  <a:txBody>
                    <a:bodyPr/>
                    <a:lstStyle/>
                    <a:p>
                      <a:r>
                        <a:rPr lang="en-GB"/>
                        <a:t>Distance</a:t>
                      </a:r>
                    </a:p>
                  </a:txBody>
                  <a:tcPr/>
                </a:tc>
                <a:extLst>
                  <a:ext uri="{0D108BD9-81ED-4DB2-BD59-A6C34878D82A}">
                    <a16:rowId xmlns:a16="http://schemas.microsoft.com/office/drawing/2014/main" val="4163489514"/>
                  </a:ext>
                </a:extLst>
              </a:tr>
              <a:tr h="370840">
                <a:tc>
                  <a:txBody>
                    <a:bodyPr/>
                    <a:lstStyle/>
                    <a:p>
                      <a:r>
                        <a:rPr lang="en-GB"/>
                        <a:t>101</a:t>
                      </a:r>
                    </a:p>
                  </a:txBody>
                  <a:tcPr/>
                </a:tc>
                <a:tc>
                  <a:txBody>
                    <a:bodyPr/>
                    <a:lstStyle/>
                    <a:p>
                      <a:r>
                        <a:rPr lang="en-GB"/>
                        <a:t>triangle</a:t>
                      </a:r>
                    </a:p>
                  </a:txBody>
                  <a:tcPr/>
                </a:tc>
                <a:tc>
                  <a:txBody>
                    <a:bodyPr/>
                    <a:lstStyle/>
                    <a:p>
                      <a:r>
                        <a:rPr lang="en-GB"/>
                        <a:t>1</a:t>
                      </a:r>
                    </a:p>
                  </a:txBody>
                  <a:tcPr/>
                </a:tc>
                <a:tc>
                  <a:txBody>
                    <a:bodyPr/>
                    <a:lstStyle/>
                    <a:p>
                      <a:r>
                        <a:rPr lang="en-GB"/>
                        <a:t>1</a:t>
                      </a:r>
                    </a:p>
                  </a:txBody>
                  <a:tcPr/>
                </a:tc>
                <a:tc>
                  <a:txBody>
                    <a:bodyPr/>
                    <a:lstStyle/>
                    <a:p>
                      <a:r>
                        <a:rPr lang="en-GB"/>
                        <a:t>100</a:t>
                      </a:r>
                    </a:p>
                  </a:txBody>
                  <a:tcPr/>
                </a:tc>
                <a:extLst>
                  <a:ext uri="{0D108BD9-81ED-4DB2-BD59-A6C34878D82A}">
                    <a16:rowId xmlns:a16="http://schemas.microsoft.com/office/drawing/2014/main" val="201612407"/>
                  </a:ext>
                </a:extLst>
              </a:tr>
              <a:tr h="370840">
                <a:tc>
                  <a:txBody>
                    <a:bodyPr/>
                    <a:lstStyle/>
                    <a:p>
                      <a:r>
                        <a:rPr lang="en-GB"/>
                        <a:t>101</a:t>
                      </a:r>
                    </a:p>
                  </a:txBody>
                  <a:tcPr/>
                </a:tc>
                <a:tc>
                  <a:txBody>
                    <a:bodyPr/>
                    <a:lstStyle/>
                    <a:p>
                      <a:r>
                        <a:rPr lang="en-GB"/>
                        <a:t>square</a:t>
                      </a:r>
                    </a:p>
                  </a:txBody>
                  <a:tcPr/>
                </a:tc>
                <a:tc>
                  <a:txBody>
                    <a:bodyPr/>
                    <a:lstStyle/>
                    <a:p>
                      <a:r>
                        <a:rPr lang="en-GB"/>
                        <a:t>4</a:t>
                      </a:r>
                    </a:p>
                  </a:txBody>
                  <a:tcPr/>
                </a:tc>
                <a:tc>
                  <a:txBody>
                    <a:bodyPr/>
                    <a:lstStyle/>
                    <a:p>
                      <a:r>
                        <a:rPr lang="en-GB"/>
                        <a:t>3</a:t>
                      </a:r>
                    </a:p>
                  </a:txBody>
                  <a:tcPr/>
                </a:tc>
                <a:tc>
                  <a:txBody>
                    <a:bodyPr/>
                    <a:lstStyle/>
                    <a:p>
                      <a:r>
                        <a:rPr lang="en-GB"/>
                        <a:t>200</a:t>
                      </a:r>
                    </a:p>
                  </a:txBody>
                  <a:tcPr/>
                </a:tc>
                <a:extLst>
                  <a:ext uri="{0D108BD9-81ED-4DB2-BD59-A6C34878D82A}">
                    <a16:rowId xmlns:a16="http://schemas.microsoft.com/office/drawing/2014/main" val="380947515"/>
                  </a:ext>
                </a:extLst>
              </a:tr>
              <a:tr h="370840">
                <a:tc>
                  <a:txBody>
                    <a:bodyPr/>
                    <a:lstStyle/>
                    <a:p>
                      <a:r>
                        <a:rPr lang="en-GB"/>
                        <a:t>101</a:t>
                      </a:r>
                    </a:p>
                  </a:txBody>
                  <a:tcPr/>
                </a:tc>
                <a:tc>
                  <a:txBody>
                    <a:bodyPr/>
                    <a:lstStyle/>
                    <a:p>
                      <a:r>
                        <a:rPr lang="en-GB"/>
                        <a:t>circle</a:t>
                      </a:r>
                    </a:p>
                  </a:txBody>
                  <a:tcPr/>
                </a:tc>
                <a:tc>
                  <a:txBody>
                    <a:bodyPr/>
                    <a:lstStyle/>
                    <a:p>
                      <a:r>
                        <a:rPr lang="en-GB"/>
                        <a:t>4</a:t>
                      </a:r>
                    </a:p>
                  </a:txBody>
                  <a:tcPr/>
                </a:tc>
                <a:tc>
                  <a:txBody>
                    <a:bodyPr/>
                    <a:lstStyle/>
                    <a:p>
                      <a:r>
                        <a:rPr lang="en-GB"/>
                        <a:t>1</a:t>
                      </a:r>
                    </a:p>
                  </a:txBody>
                  <a:tcPr/>
                </a:tc>
                <a:tc>
                  <a:txBody>
                    <a:bodyPr/>
                    <a:lstStyle/>
                    <a:p>
                      <a:r>
                        <a:rPr lang="en-GB"/>
                        <a:t>300</a:t>
                      </a:r>
                    </a:p>
                  </a:txBody>
                  <a:tcPr/>
                </a:tc>
                <a:extLst>
                  <a:ext uri="{0D108BD9-81ED-4DB2-BD59-A6C34878D82A}">
                    <a16:rowId xmlns:a16="http://schemas.microsoft.com/office/drawing/2014/main" val="4079656090"/>
                  </a:ext>
                </a:extLst>
              </a:tr>
              <a:tr h="370840">
                <a:tc>
                  <a:txBody>
                    <a:bodyPr/>
                    <a:lstStyle/>
                    <a:p>
                      <a:r>
                        <a:rPr lang="en-GB"/>
                        <a:t>102</a:t>
                      </a:r>
                    </a:p>
                  </a:txBody>
                  <a:tcPr/>
                </a:tc>
                <a:tc>
                  <a:txBody>
                    <a:bodyPr/>
                    <a:lstStyle/>
                    <a:p>
                      <a:r>
                        <a:rPr lang="en-GB"/>
                        <a:t>triangle</a:t>
                      </a:r>
                    </a:p>
                  </a:txBody>
                  <a:tcPr/>
                </a:tc>
                <a:tc>
                  <a:txBody>
                    <a:bodyPr/>
                    <a:lstStyle/>
                    <a:p>
                      <a:r>
                        <a:rPr lang="en-GB"/>
                        <a:t>1</a:t>
                      </a:r>
                    </a:p>
                  </a:txBody>
                  <a:tcPr/>
                </a:tc>
                <a:tc>
                  <a:txBody>
                    <a:bodyPr/>
                    <a:lstStyle/>
                    <a:p>
                      <a:r>
                        <a:rPr lang="en-GB"/>
                        <a:t>1</a:t>
                      </a:r>
                    </a:p>
                  </a:txBody>
                  <a:tcPr/>
                </a:tc>
                <a:tc>
                  <a:txBody>
                    <a:bodyPr/>
                    <a:lstStyle/>
                    <a:p>
                      <a:r>
                        <a:rPr lang="en-GB">
                          <a:solidFill>
                            <a:srgbClr val="FF0000"/>
                          </a:solidFill>
                        </a:rPr>
                        <a:t>400</a:t>
                      </a:r>
                    </a:p>
                  </a:txBody>
                  <a:tcPr/>
                </a:tc>
                <a:extLst>
                  <a:ext uri="{0D108BD9-81ED-4DB2-BD59-A6C34878D82A}">
                    <a16:rowId xmlns:a16="http://schemas.microsoft.com/office/drawing/2014/main" val="2299096320"/>
                  </a:ext>
                </a:extLst>
              </a:tr>
              <a:tr h="370840">
                <a:tc>
                  <a:txBody>
                    <a:bodyPr/>
                    <a:lstStyle/>
                    <a:p>
                      <a:r>
                        <a:rPr lang="en-GB"/>
                        <a:t>102</a:t>
                      </a:r>
                    </a:p>
                  </a:txBody>
                  <a:tcPr/>
                </a:tc>
                <a:tc>
                  <a:txBody>
                    <a:bodyPr/>
                    <a:lstStyle/>
                    <a:p>
                      <a:r>
                        <a:rPr lang="en-GB"/>
                        <a:t>square</a:t>
                      </a:r>
                    </a:p>
                  </a:txBody>
                  <a:tcPr/>
                </a:tc>
                <a:tc>
                  <a:txBody>
                    <a:bodyPr/>
                    <a:lstStyle/>
                    <a:p>
                      <a:r>
                        <a:rPr lang="en-GB"/>
                        <a:t>4</a:t>
                      </a:r>
                    </a:p>
                  </a:txBody>
                  <a:tcPr/>
                </a:tc>
                <a:tc>
                  <a:txBody>
                    <a:bodyPr/>
                    <a:lstStyle/>
                    <a:p>
                      <a:r>
                        <a:rPr lang="en-GB"/>
                        <a:t>3</a:t>
                      </a:r>
                    </a:p>
                  </a:txBody>
                  <a:tcPr/>
                </a:tc>
                <a:tc>
                  <a:txBody>
                    <a:bodyPr/>
                    <a:lstStyle/>
                    <a:p>
                      <a:r>
                        <a:rPr lang="en-GB">
                          <a:solidFill>
                            <a:srgbClr val="FF0000"/>
                          </a:solidFill>
                        </a:rPr>
                        <a:t>350</a:t>
                      </a:r>
                    </a:p>
                  </a:txBody>
                  <a:tcPr/>
                </a:tc>
                <a:extLst>
                  <a:ext uri="{0D108BD9-81ED-4DB2-BD59-A6C34878D82A}">
                    <a16:rowId xmlns:a16="http://schemas.microsoft.com/office/drawing/2014/main" val="3345060194"/>
                  </a:ext>
                </a:extLst>
              </a:tr>
              <a:tr h="370840">
                <a:tc>
                  <a:txBody>
                    <a:bodyPr/>
                    <a:lstStyle/>
                    <a:p>
                      <a:r>
                        <a:rPr lang="en-GB"/>
                        <a:t>102</a:t>
                      </a:r>
                    </a:p>
                  </a:txBody>
                  <a:tcPr/>
                </a:tc>
                <a:tc>
                  <a:txBody>
                    <a:bodyPr/>
                    <a:lstStyle/>
                    <a:p>
                      <a:r>
                        <a:rPr lang="en-GB"/>
                        <a:t>circle</a:t>
                      </a:r>
                    </a:p>
                  </a:txBody>
                  <a:tcPr/>
                </a:tc>
                <a:tc>
                  <a:txBody>
                    <a:bodyPr/>
                    <a:lstStyle/>
                    <a:p>
                      <a:r>
                        <a:rPr lang="en-GB"/>
                        <a:t>4</a:t>
                      </a:r>
                    </a:p>
                  </a:txBody>
                  <a:tcPr/>
                </a:tc>
                <a:tc>
                  <a:txBody>
                    <a:bodyPr/>
                    <a:lstStyle/>
                    <a:p>
                      <a:r>
                        <a:rPr lang="en-GB"/>
                        <a:t>1</a:t>
                      </a:r>
                    </a:p>
                  </a:txBody>
                  <a:tcPr/>
                </a:tc>
                <a:tc>
                  <a:txBody>
                    <a:bodyPr/>
                    <a:lstStyle/>
                    <a:p>
                      <a:r>
                        <a:rPr lang="en-GB">
                          <a:solidFill>
                            <a:srgbClr val="FF0000"/>
                          </a:solidFill>
                        </a:rPr>
                        <a:t>150</a:t>
                      </a:r>
                    </a:p>
                  </a:txBody>
                  <a:tcPr/>
                </a:tc>
                <a:extLst>
                  <a:ext uri="{0D108BD9-81ED-4DB2-BD59-A6C34878D82A}">
                    <a16:rowId xmlns:a16="http://schemas.microsoft.com/office/drawing/2014/main" val="2919363829"/>
                  </a:ext>
                </a:extLst>
              </a:tr>
            </a:tbl>
          </a:graphicData>
        </a:graphic>
      </p:graphicFrame>
      <p:sp>
        <p:nvSpPr>
          <p:cNvPr id="3" name="Thought Bubble: Cloud 2">
            <a:extLst>
              <a:ext uri="{FF2B5EF4-FFF2-40B4-BE49-F238E27FC236}">
                <a16:creationId xmlns:a16="http://schemas.microsoft.com/office/drawing/2014/main" id="{BBB58FE7-C752-43DF-B811-C1B972951311}"/>
              </a:ext>
            </a:extLst>
          </p:cNvPr>
          <p:cNvSpPr/>
          <p:nvPr/>
        </p:nvSpPr>
        <p:spPr>
          <a:xfrm>
            <a:off x="5080000" y="5074920"/>
            <a:ext cx="4673600" cy="1092200"/>
          </a:xfrm>
          <a:prstGeom prst="cloudCallout">
            <a:avLst>
              <a:gd name="adj1" fmla="val 34772"/>
              <a:gd name="adj2" fmla="val -1840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Distances differ between birds because they have their nests in different places</a:t>
            </a:r>
          </a:p>
        </p:txBody>
      </p:sp>
    </p:spTree>
    <p:extLst>
      <p:ext uri="{BB962C8B-B14F-4D97-AF65-F5344CB8AC3E}">
        <p14:creationId xmlns:p14="http://schemas.microsoft.com/office/powerpoint/2010/main" val="3771870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4929-E978-455B-B197-B2D462F5101C}"/>
              </a:ext>
            </a:extLst>
          </p:cNvPr>
          <p:cNvSpPr>
            <a:spLocks noGrp="1"/>
          </p:cNvSpPr>
          <p:nvPr>
            <p:ph type="title"/>
          </p:nvPr>
        </p:nvSpPr>
        <p:spPr/>
        <p:txBody>
          <a:bodyPr/>
          <a:lstStyle/>
          <a:p>
            <a:r>
              <a:rPr lang="en-GB"/>
              <a:t>Data organization</a:t>
            </a:r>
          </a:p>
        </p:txBody>
      </p:sp>
      <p:graphicFrame>
        <p:nvGraphicFramePr>
          <p:cNvPr id="7" name="Table 7">
            <a:extLst>
              <a:ext uri="{FF2B5EF4-FFF2-40B4-BE49-F238E27FC236}">
                <a16:creationId xmlns:a16="http://schemas.microsoft.com/office/drawing/2014/main" id="{4A634E9E-98CF-4655-B3ED-19D0CBD9CA4C}"/>
              </a:ext>
            </a:extLst>
          </p:cNvPr>
          <p:cNvGraphicFramePr>
            <a:graphicFrameLocks noGrp="1"/>
          </p:cNvGraphicFramePr>
          <p:nvPr>
            <p:ph idx="1"/>
            <p:extLst>
              <p:ext uri="{D42A27DB-BD31-4B8C-83A1-F6EECF244321}">
                <p14:modId xmlns:p14="http://schemas.microsoft.com/office/powerpoint/2010/main" val="1432379308"/>
              </p:ext>
            </p:extLst>
          </p:nvPr>
        </p:nvGraphicFramePr>
        <p:xfrm>
          <a:off x="6670084" y="2926264"/>
          <a:ext cx="4233499" cy="1752600"/>
        </p:xfrm>
        <a:graphic>
          <a:graphicData uri="http://schemas.openxmlformats.org/drawingml/2006/table">
            <a:tbl>
              <a:tblPr firstRow="1" bandRow="1">
                <a:tableStyleId>{69C7853C-536D-4A76-A0AE-DD22124D55A5}</a:tableStyleId>
              </a:tblPr>
              <a:tblGrid>
                <a:gridCol w="1217657">
                  <a:extLst>
                    <a:ext uri="{9D8B030D-6E8A-4147-A177-3AD203B41FA5}">
                      <a16:colId xmlns:a16="http://schemas.microsoft.com/office/drawing/2014/main" val="3349225867"/>
                    </a:ext>
                  </a:extLst>
                </a:gridCol>
                <a:gridCol w="937549">
                  <a:extLst>
                    <a:ext uri="{9D8B030D-6E8A-4147-A177-3AD203B41FA5}">
                      <a16:colId xmlns:a16="http://schemas.microsoft.com/office/drawing/2014/main" val="2870838610"/>
                    </a:ext>
                  </a:extLst>
                </a:gridCol>
                <a:gridCol w="694481">
                  <a:extLst>
                    <a:ext uri="{9D8B030D-6E8A-4147-A177-3AD203B41FA5}">
                      <a16:colId xmlns:a16="http://schemas.microsoft.com/office/drawing/2014/main" val="3410555112"/>
                    </a:ext>
                  </a:extLst>
                </a:gridCol>
                <a:gridCol w="1383812">
                  <a:extLst>
                    <a:ext uri="{9D8B030D-6E8A-4147-A177-3AD203B41FA5}">
                      <a16:colId xmlns:a16="http://schemas.microsoft.com/office/drawing/2014/main" val="2481997421"/>
                    </a:ext>
                  </a:extLst>
                </a:gridCol>
              </a:tblGrid>
              <a:tr h="370840">
                <a:tc>
                  <a:txBody>
                    <a:bodyPr/>
                    <a:lstStyle/>
                    <a:p>
                      <a:r>
                        <a:rPr lang="en-GB"/>
                        <a:t>Alternative</a:t>
                      </a:r>
                    </a:p>
                  </a:txBody>
                  <a:tcPr/>
                </a:tc>
                <a:tc>
                  <a:txBody>
                    <a:bodyPr/>
                    <a:lstStyle/>
                    <a:p>
                      <a:r>
                        <a:rPr lang="en-GB"/>
                        <a:t>Worms</a:t>
                      </a:r>
                    </a:p>
                  </a:txBody>
                  <a:tcPr/>
                </a:tc>
                <a:tc>
                  <a:txBody>
                    <a:bodyPr/>
                    <a:lstStyle/>
                    <a:p>
                      <a:r>
                        <a:rPr lang="en-GB"/>
                        <a:t>Cats</a:t>
                      </a:r>
                    </a:p>
                  </a:txBody>
                  <a:tcPr/>
                </a:tc>
                <a:tc>
                  <a:txBody>
                    <a:bodyPr/>
                    <a:lstStyle/>
                    <a:p>
                      <a:r>
                        <a:rPr lang="en-GB"/>
                        <a:t>Food Patch</a:t>
                      </a:r>
                    </a:p>
                    <a:p>
                      <a:r>
                        <a:rPr lang="en-GB"/>
                        <a:t>Coordinates</a:t>
                      </a:r>
                    </a:p>
                  </a:txBody>
                  <a:tcPr/>
                </a:tc>
                <a:extLst>
                  <a:ext uri="{0D108BD9-81ED-4DB2-BD59-A6C34878D82A}">
                    <a16:rowId xmlns:a16="http://schemas.microsoft.com/office/drawing/2014/main" val="2781134376"/>
                  </a:ext>
                </a:extLst>
              </a:tr>
              <a:tr h="370840">
                <a:tc>
                  <a:txBody>
                    <a:bodyPr/>
                    <a:lstStyle/>
                    <a:p>
                      <a:r>
                        <a:rPr lang="en-GB"/>
                        <a:t>triangle</a:t>
                      </a:r>
                    </a:p>
                  </a:txBody>
                  <a:tcPr/>
                </a:tc>
                <a:tc>
                  <a:txBody>
                    <a:bodyPr/>
                    <a:lstStyle/>
                    <a:p>
                      <a:r>
                        <a:rPr lang="en-GB"/>
                        <a:t>1</a:t>
                      </a:r>
                    </a:p>
                  </a:txBody>
                  <a:tcPr/>
                </a:tc>
                <a:tc>
                  <a:txBody>
                    <a:bodyPr/>
                    <a:lstStyle/>
                    <a:p>
                      <a:r>
                        <a:rPr lang="en-GB"/>
                        <a:t>1</a:t>
                      </a:r>
                    </a:p>
                  </a:txBody>
                  <a:tcPr/>
                </a:tc>
                <a:tc>
                  <a:txBody>
                    <a:bodyPr/>
                    <a:lstStyle/>
                    <a:p>
                      <a:r>
                        <a:rPr lang="en-GB"/>
                        <a:t>150, 110</a:t>
                      </a:r>
                    </a:p>
                  </a:txBody>
                  <a:tcPr/>
                </a:tc>
                <a:extLst>
                  <a:ext uri="{0D108BD9-81ED-4DB2-BD59-A6C34878D82A}">
                    <a16:rowId xmlns:a16="http://schemas.microsoft.com/office/drawing/2014/main" val="396362624"/>
                  </a:ext>
                </a:extLst>
              </a:tr>
              <a:tr h="370840">
                <a:tc>
                  <a:txBody>
                    <a:bodyPr/>
                    <a:lstStyle/>
                    <a:p>
                      <a:r>
                        <a:rPr lang="en-GB"/>
                        <a:t>square</a:t>
                      </a:r>
                    </a:p>
                  </a:txBody>
                  <a:tcPr/>
                </a:tc>
                <a:tc>
                  <a:txBody>
                    <a:bodyPr/>
                    <a:lstStyle/>
                    <a:p>
                      <a:r>
                        <a:rPr lang="en-GB"/>
                        <a:t>4</a:t>
                      </a:r>
                    </a:p>
                  </a:txBody>
                  <a:tcPr/>
                </a:tc>
                <a:tc>
                  <a:txBody>
                    <a:bodyPr/>
                    <a:lstStyle/>
                    <a:p>
                      <a:r>
                        <a:rPr lang="en-GB"/>
                        <a:t>3</a:t>
                      </a:r>
                    </a:p>
                  </a:txBody>
                  <a:tcPr/>
                </a:tc>
                <a:tc>
                  <a:txBody>
                    <a:bodyPr/>
                    <a:lstStyle/>
                    <a:p>
                      <a:r>
                        <a:rPr lang="en-GB"/>
                        <a:t>220, 190,</a:t>
                      </a:r>
                    </a:p>
                  </a:txBody>
                  <a:tcPr/>
                </a:tc>
                <a:extLst>
                  <a:ext uri="{0D108BD9-81ED-4DB2-BD59-A6C34878D82A}">
                    <a16:rowId xmlns:a16="http://schemas.microsoft.com/office/drawing/2014/main" val="4205829057"/>
                  </a:ext>
                </a:extLst>
              </a:tr>
              <a:tr h="370840">
                <a:tc>
                  <a:txBody>
                    <a:bodyPr/>
                    <a:lstStyle/>
                    <a:p>
                      <a:r>
                        <a:rPr lang="en-GB"/>
                        <a:t>circle</a:t>
                      </a:r>
                    </a:p>
                  </a:txBody>
                  <a:tcPr/>
                </a:tc>
                <a:tc>
                  <a:txBody>
                    <a:bodyPr/>
                    <a:lstStyle/>
                    <a:p>
                      <a:r>
                        <a:rPr lang="en-GB"/>
                        <a:t>4</a:t>
                      </a:r>
                    </a:p>
                  </a:txBody>
                  <a:tcPr/>
                </a:tc>
                <a:tc>
                  <a:txBody>
                    <a:bodyPr/>
                    <a:lstStyle/>
                    <a:p>
                      <a:r>
                        <a:rPr lang="en-GB"/>
                        <a:t>1</a:t>
                      </a:r>
                    </a:p>
                  </a:txBody>
                  <a:tcPr/>
                </a:tc>
                <a:tc>
                  <a:txBody>
                    <a:bodyPr/>
                    <a:lstStyle/>
                    <a:p>
                      <a:r>
                        <a:rPr lang="en-GB"/>
                        <a:t>200, 230</a:t>
                      </a:r>
                    </a:p>
                  </a:txBody>
                  <a:tcPr/>
                </a:tc>
                <a:extLst>
                  <a:ext uri="{0D108BD9-81ED-4DB2-BD59-A6C34878D82A}">
                    <a16:rowId xmlns:a16="http://schemas.microsoft.com/office/drawing/2014/main" val="217036870"/>
                  </a:ext>
                </a:extLst>
              </a:tr>
            </a:tbl>
          </a:graphicData>
        </a:graphic>
      </p:graphicFrame>
      <p:graphicFrame>
        <p:nvGraphicFramePr>
          <p:cNvPr id="10" name="Table 10">
            <a:extLst>
              <a:ext uri="{FF2B5EF4-FFF2-40B4-BE49-F238E27FC236}">
                <a16:creationId xmlns:a16="http://schemas.microsoft.com/office/drawing/2014/main" id="{26D94B78-616D-4BF9-A71A-85A3D123B4C7}"/>
              </a:ext>
            </a:extLst>
          </p:cNvPr>
          <p:cNvGraphicFramePr>
            <a:graphicFrameLocks noGrp="1"/>
          </p:cNvGraphicFramePr>
          <p:nvPr>
            <p:extLst>
              <p:ext uri="{D42A27DB-BD31-4B8C-83A1-F6EECF244321}">
                <p14:modId xmlns:p14="http://schemas.microsoft.com/office/powerpoint/2010/main" val="408423473"/>
              </p:ext>
            </p:extLst>
          </p:nvPr>
        </p:nvGraphicFramePr>
        <p:xfrm>
          <a:off x="1276987" y="2926264"/>
          <a:ext cx="3314219" cy="1752600"/>
        </p:xfrm>
        <a:graphic>
          <a:graphicData uri="http://schemas.openxmlformats.org/drawingml/2006/table">
            <a:tbl>
              <a:tblPr firstRow="1" bandRow="1">
                <a:tableStyleId>{284E427A-3D55-4303-BF80-6455036E1DE7}</a:tableStyleId>
              </a:tblPr>
              <a:tblGrid>
                <a:gridCol w="989000">
                  <a:extLst>
                    <a:ext uri="{9D8B030D-6E8A-4147-A177-3AD203B41FA5}">
                      <a16:colId xmlns:a16="http://schemas.microsoft.com/office/drawing/2014/main" val="1355242717"/>
                    </a:ext>
                  </a:extLst>
                </a:gridCol>
                <a:gridCol w="1388962">
                  <a:extLst>
                    <a:ext uri="{9D8B030D-6E8A-4147-A177-3AD203B41FA5}">
                      <a16:colId xmlns:a16="http://schemas.microsoft.com/office/drawing/2014/main" val="3030243744"/>
                    </a:ext>
                  </a:extLst>
                </a:gridCol>
                <a:gridCol w="936257">
                  <a:extLst>
                    <a:ext uri="{9D8B030D-6E8A-4147-A177-3AD203B41FA5}">
                      <a16:colId xmlns:a16="http://schemas.microsoft.com/office/drawing/2014/main" val="3468041774"/>
                    </a:ext>
                  </a:extLst>
                </a:gridCol>
              </a:tblGrid>
              <a:tr h="370840">
                <a:tc>
                  <a:txBody>
                    <a:bodyPr/>
                    <a:lstStyle/>
                    <a:p>
                      <a:r>
                        <a:rPr lang="en-GB"/>
                        <a:t>Bird no</a:t>
                      </a:r>
                    </a:p>
                  </a:txBody>
                  <a:tcPr/>
                </a:tc>
                <a:tc>
                  <a:txBody>
                    <a:bodyPr/>
                    <a:lstStyle/>
                    <a:p>
                      <a:r>
                        <a:rPr lang="en-GB"/>
                        <a:t>Bird nest</a:t>
                      </a:r>
                    </a:p>
                    <a:p>
                      <a:r>
                        <a:rPr lang="en-GB"/>
                        <a:t>Coordinates</a:t>
                      </a:r>
                    </a:p>
                  </a:txBody>
                  <a:tcPr/>
                </a:tc>
                <a:tc>
                  <a:txBody>
                    <a:bodyPr/>
                    <a:lstStyle/>
                    <a:p>
                      <a:r>
                        <a:rPr lang="en-GB"/>
                        <a:t>Choice</a:t>
                      </a:r>
                    </a:p>
                  </a:txBody>
                  <a:tcPr/>
                </a:tc>
                <a:extLst>
                  <a:ext uri="{0D108BD9-81ED-4DB2-BD59-A6C34878D82A}">
                    <a16:rowId xmlns:a16="http://schemas.microsoft.com/office/drawing/2014/main" val="3382763520"/>
                  </a:ext>
                </a:extLst>
              </a:tr>
              <a:tr h="370840">
                <a:tc>
                  <a:txBody>
                    <a:bodyPr/>
                    <a:lstStyle/>
                    <a:p>
                      <a:r>
                        <a:rPr lang="en-GB"/>
                        <a:t>101</a:t>
                      </a:r>
                    </a:p>
                  </a:txBody>
                  <a:tcPr/>
                </a:tc>
                <a:tc>
                  <a:txBody>
                    <a:bodyPr/>
                    <a:lstStyle/>
                    <a:p>
                      <a:r>
                        <a:rPr lang="en-GB"/>
                        <a:t>100, 200</a:t>
                      </a:r>
                    </a:p>
                  </a:txBody>
                  <a:tcPr/>
                </a:tc>
                <a:tc>
                  <a:txBody>
                    <a:bodyPr/>
                    <a:lstStyle/>
                    <a:p>
                      <a:r>
                        <a:rPr lang="en-GB"/>
                        <a:t>triangle</a:t>
                      </a:r>
                    </a:p>
                  </a:txBody>
                  <a:tcPr/>
                </a:tc>
                <a:extLst>
                  <a:ext uri="{0D108BD9-81ED-4DB2-BD59-A6C34878D82A}">
                    <a16:rowId xmlns:a16="http://schemas.microsoft.com/office/drawing/2014/main" val="2400378388"/>
                  </a:ext>
                </a:extLst>
              </a:tr>
              <a:tr h="370840">
                <a:tc>
                  <a:txBody>
                    <a:bodyPr/>
                    <a:lstStyle/>
                    <a:p>
                      <a:r>
                        <a:rPr lang="en-GB"/>
                        <a:t>102</a:t>
                      </a:r>
                    </a:p>
                  </a:txBody>
                  <a:tcPr/>
                </a:tc>
                <a:tc>
                  <a:txBody>
                    <a:bodyPr/>
                    <a:lstStyle/>
                    <a:p>
                      <a:r>
                        <a:rPr lang="en-GB"/>
                        <a:t>200, 150,</a:t>
                      </a:r>
                    </a:p>
                  </a:txBody>
                  <a:tcPr/>
                </a:tc>
                <a:tc>
                  <a:txBody>
                    <a:bodyPr/>
                    <a:lstStyle/>
                    <a:p>
                      <a:r>
                        <a:rPr lang="en-GB"/>
                        <a:t>square</a:t>
                      </a:r>
                    </a:p>
                  </a:txBody>
                  <a:tcPr/>
                </a:tc>
                <a:extLst>
                  <a:ext uri="{0D108BD9-81ED-4DB2-BD59-A6C34878D82A}">
                    <a16:rowId xmlns:a16="http://schemas.microsoft.com/office/drawing/2014/main" val="1179407360"/>
                  </a:ext>
                </a:extLst>
              </a:tr>
              <a:tr h="370840">
                <a:tc>
                  <a:txBody>
                    <a:bodyPr/>
                    <a:lstStyle/>
                    <a:p>
                      <a:r>
                        <a:rPr lang="en-GB"/>
                        <a:t>103</a:t>
                      </a:r>
                    </a:p>
                  </a:txBody>
                  <a:tcPr/>
                </a:tc>
                <a:tc>
                  <a:txBody>
                    <a:bodyPr/>
                    <a:lstStyle/>
                    <a:p>
                      <a:r>
                        <a:rPr lang="en-GB"/>
                        <a:t>050, 250</a:t>
                      </a:r>
                    </a:p>
                  </a:txBody>
                  <a:tcPr/>
                </a:tc>
                <a:tc>
                  <a:txBody>
                    <a:bodyPr/>
                    <a:lstStyle/>
                    <a:p>
                      <a:r>
                        <a:rPr lang="en-GB"/>
                        <a:t>square</a:t>
                      </a:r>
                    </a:p>
                  </a:txBody>
                  <a:tcPr/>
                </a:tc>
                <a:extLst>
                  <a:ext uri="{0D108BD9-81ED-4DB2-BD59-A6C34878D82A}">
                    <a16:rowId xmlns:a16="http://schemas.microsoft.com/office/drawing/2014/main" val="266143502"/>
                  </a:ext>
                </a:extLst>
              </a:tr>
            </a:tbl>
          </a:graphicData>
        </a:graphic>
      </p:graphicFrame>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702A7E-3EFC-45AD-A35F-33998AAC2025}"/>
                  </a:ext>
                </a:extLst>
              </p:cNvPr>
              <p:cNvSpPr txBox="1"/>
              <p:nvPr/>
            </p:nvSpPr>
            <p:spPr>
              <a:xfrm>
                <a:off x="5269820" y="3236708"/>
                <a:ext cx="875816" cy="10156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6600" i="1" smtClean="0">
                          <a:latin typeface="Cambria Math" panose="02040503050406030204" pitchFamily="18" charset="0"/>
                          <a:ea typeface="Cambria Math" panose="02040503050406030204" pitchFamily="18" charset="0"/>
                        </a:rPr>
                        <m:t>×</m:t>
                      </m:r>
                    </m:oMath>
                  </m:oMathPara>
                </a14:m>
                <a:endParaRPr lang="en-GB" sz="6600"/>
              </a:p>
            </p:txBody>
          </p:sp>
        </mc:Choice>
        <mc:Fallback xmlns="">
          <p:sp>
            <p:nvSpPr>
              <p:cNvPr id="11" name="TextBox 10">
                <a:extLst>
                  <a:ext uri="{FF2B5EF4-FFF2-40B4-BE49-F238E27FC236}">
                    <a16:creationId xmlns:a16="http://schemas.microsoft.com/office/drawing/2014/main" id="{7A702A7E-3EFC-45AD-A35F-33998AAC2025}"/>
                  </a:ext>
                </a:extLst>
              </p:cNvPr>
              <p:cNvSpPr txBox="1">
                <a:spLocks noRot="1" noChangeAspect="1" noMove="1" noResize="1" noEditPoints="1" noAdjustHandles="1" noChangeArrowheads="1" noChangeShapeType="1" noTextEdit="1"/>
              </p:cNvSpPr>
              <p:nvPr/>
            </p:nvSpPr>
            <p:spPr>
              <a:xfrm>
                <a:off x="5269820" y="3236708"/>
                <a:ext cx="875816" cy="1015663"/>
              </a:xfrm>
              <a:prstGeom prst="rect">
                <a:avLst/>
              </a:prstGeom>
              <a:blipFill>
                <a:blip r:embed="rId2"/>
                <a:stretch>
                  <a:fillRect/>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B2980E69-E116-4CB7-BE9F-1C74E33C57E3}"/>
              </a:ext>
            </a:extLst>
          </p:cNvPr>
          <p:cNvSpPr txBox="1"/>
          <p:nvPr/>
        </p:nvSpPr>
        <p:spPr>
          <a:xfrm>
            <a:off x="1760220" y="4869180"/>
            <a:ext cx="2526030" cy="769441"/>
          </a:xfrm>
          <a:prstGeom prst="rect">
            <a:avLst/>
          </a:prstGeom>
          <a:noFill/>
        </p:spPr>
        <p:txBody>
          <a:bodyPr wrap="square" rtlCol="0">
            <a:spAutoFit/>
          </a:bodyPr>
          <a:lstStyle/>
          <a:p>
            <a:r>
              <a:rPr lang="en-GB" sz="4400"/>
              <a:t>Choices</a:t>
            </a:r>
          </a:p>
        </p:txBody>
      </p:sp>
      <p:sp>
        <p:nvSpPr>
          <p:cNvPr id="8" name="TextBox 7">
            <a:extLst>
              <a:ext uri="{FF2B5EF4-FFF2-40B4-BE49-F238E27FC236}">
                <a16:creationId xmlns:a16="http://schemas.microsoft.com/office/drawing/2014/main" id="{15F6EEF0-2CE6-472A-B8F2-94EA70B9B503}"/>
              </a:ext>
            </a:extLst>
          </p:cNvPr>
          <p:cNvSpPr txBox="1"/>
          <p:nvPr/>
        </p:nvSpPr>
        <p:spPr>
          <a:xfrm>
            <a:off x="7250430" y="4869180"/>
            <a:ext cx="3779520" cy="769441"/>
          </a:xfrm>
          <a:prstGeom prst="rect">
            <a:avLst/>
          </a:prstGeom>
          <a:noFill/>
        </p:spPr>
        <p:txBody>
          <a:bodyPr wrap="square" rtlCol="0">
            <a:spAutoFit/>
          </a:bodyPr>
          <a:lstStyle/>
          <a:p>
            <a:r>
              <a:rPr lang="en-GB" sz="4400"/>
              <a:t>Alternatives</a:t>
            </a:r>
          </a:p>
        </p:txBody>
      </p:sp>
    </p:spTree>
    <p:extLst>
      <p:ext uri="{BB962C8B-B14F-4D97-AF65-F5344CB8AC3E}">
        <p14:creationId xmlns:p14="http://schemas.microsoft.com/office/powerpoint/2010/main" val="984592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4929-E978-455B-B197-B2D462F5101C}"/>
              </a:ext>
            </a:extLst>
          </p:cNvPr>
          <p:cNvSpPr>
            <a:spLocks noGrp="1"/>
          </p:cNvSpPr>
          <p:nvPr>
            <p:ph type="title"/>
          </p:nvPr>
        </p:nvSpPr>
        <p:spPr/>
        <p:txBody>
          <a:bodyPr/>
          <a:lstStyle/>
          <a:p>
            <a:r>
              <a:rPr lang="en-GB"/>
              <a:t>Data organization</a:t>
            </a:r>
          </a:p>
        </p:txBody>
      </p:sp>
      <p:graphicFrame>
        <p:nvGraphicFramePr>
          <p:cNvPr id="6" name="Table 7">
            <a:extLst>
              <a:ext uri="{FF2B5EF4-FFF2-40B4-BE49-F238E27FC236}">
                <a16:creationId xmlns:a16="http://schemas.microsoft.com/office/drawing/2014/main" id="{19BD3279-65B6-4EDE-9A69-C664A04BC1CC}"/>
              </a:ext>
            </a:extLst>
          </p:cNvPr>
          <p:cNvGraphicFramePr>
            <a:graphicFrameLocks noGrp="1"/>
          </p:cNvGraphicFramePr>
          <p:nvPr>
            <p:extLst>
              <p:ext uri="{D42A27DB-BD31-4B8C-83A1-F6EECF244321}">
                <p14:modId xmlns:p14="http://schemas.microsoft.com/office/powerpoint/2010/main" val="566606587"/>
              </p:ext>
            </p:extLst>
          </p:nvPr>
        </p:nvGraphicFramePr>
        <p:xfrm>
          <a:off x="860751" y="2089773"/>
          <a:ext cx="10768221" cy="3977640"/>
        </p:xfrm>
        <a:graphic>
          <a:graphicData uri="http://schemas.openxmlformats.org/drawingml/2006/table">
            <a:tbl>
              <a:tblPr firstRow="1" bandRow="1">
                <a:tableStyleId>{5C22544A-7EE6-4342-B048-85BDC9FD1C3A}</a:tableStyleId>
              </a:tblPr>
              <a:tblGrid>
                <a:gridCol w="906055">
                  <a:extLst>
                    <a:ext uri="{9D8B030D-6E8A-4147-A177-3AD203B41FA5}">
                      <a16:colId xmlns:a16="http://schemas.microsoft.com/office/drawing/2014/main" val="752836133"/>
                    </a:ext>
                  </a:extLst>
                </a:gridCol>
                <a:gridCol w="1486883">
                  <a:extLst>
                    <a:ext uri="{9D8B030D-6E8A-4147-A177-3AD203B41FA5}">
                      <a16:colId xmlns:a16="http://schemas.microsoft.com/office/drawing/2014/main" val="2922490924"/>
                    </a:ext>
                  </a:extLst>
                </a:gridCol>
                <a:gridCol w="1196469">
                  <a:extLst>
                    <a:ext uri="{9D8B030D-6E8A-4147-A177-3AD203B41FA5}">
                      <a16:colId xmlns:a16="http://schemas.microsoft.com/office/drawing/2014/main" val="450391693"/>
                    </a:ext>
                  </a:extLst>
                </a:gridCol>
                <a:gridCol w="1330709">
                  <a:extLst>
                    <a:ext uri="{9D8B030D-6E8A-4147-A177-3AD203B41FA5}">
                      <a16:colId xmlns:a16="http://schemas.microsoft.com/office/drawing/2014/main" val="1963591554"/>
                    </a:ext>
                  </a:extLst>
                </a:gridCol>
                <a:gridCol w="1062229">
                  <a:extLst>
                    <a:ext uri="{9D8B030D-6E8A-4147-A177-3AD203B41FA5}">
                      <a16:colId xmlns:a16="http://schemas.microsoft.com/office/drawing/2014/main" val="1328121133"/>
                    </a:ext>
                  </a:extLst>
                </a:gridCol>
                <a:gridCol w="704578">
                  <a:extLst>
                    <a:ext uri="{9D8B030D-6E8A-4147-A177-3AD203B41FA5}">
                      <a16:colId xmlns:a16="http://schemas.microsoft.com/office/drawing/2014/main" val="1726090571"/>
                    </a:ext>
                  </a:extLst>
                </a:gridCol>
                <a:gridCol w="1534332">
                  <a:extLst>
                    <a:ext uri="{9D8B030D-6E8A-4147-A177-3AD203B41FA5}">
                      <a16:colId xmlns:a16="http://schemas.microsoft.com/office/drawing/2014/main" val="2140128028"/>
                    </a:ext>
                  </a:extLst>
                </a:gridCol>
                <a:gridCol w="1350497">
                  <a:extLst>
                    <a:ext uri="{9D8B030D-6E8A-4147-A177-3AD203B41FA5}">
                      <a16:colId xmlns:a16="http://schemas.microsoft.com/office/drawing/2014/main" val="1243375247"/>
                    </a:ext>
                  </a:extLst>
                </a:gridCol>
                <a:gridCol w="1196469">
                  <a:extLst>
                    <a:ext uri="{9D8B030D-6E8A-4147-A177-3AD203B41FA5}">
                      <a16:colId xmlns:a16="http://schemas.microsoft.com/office/drawing/2014/main" val="1706070067"/>
                    </a:ext>
                  </a:extLst>
                </a:gridCol>
              </a:tblGrid>
              <a:tr h="370840">
                <a:tc>
                  <a:txBody>
                    <a:bodyPr/>
                    <a:lstStyle/>
                    <a:p>
                      <a:r>
                        <a:rPr lang="en-GB"/>
                        <a:t>Bird no</a:t>
                      </a:r>
                    </a:p>
                  </a:txBody>
                  <a:tcPr>
                    <a:lnB w="12700" cap="flat" cmpd="sng" algn="ctr">
                      <a:solidFill>
                        <a:schemeClr val="tx1"/>
                      </a:solidFill>
                      <a:prstDash val="solid"/>
                      <a:round/>
                      <a:headEnd type="none" w="med" len="med"/>
                      <a:tailEnd type="none" w="med" len="med"/>
                    </a:lnB>
                  </a:tcPr>
                </a:tc>
                <a:tc>
                  <a:txBody>
                    <a:bodyPr/>
                    <a:lstStyle/>
                    <a:p>
                      <a:r>
                        <a:rPr lang="en-GB"/>
                        <a:t>Nest Coordinates</a:t>
                      </a:r>
                    </a:p>
                  </a:txBody>
                  <a:tcPr>
                    <a:lnB w="12700" cap="flat" cmpd="sng" algn="ctr">
                      <a:solidFill>
                        <a:schemeClr val="tx1"/>
                      </a:solidFill>
                      <a:prstDash val="solid"/>
                      <a:round/>
                      <a:headEnd type="none" w="med" len="med"/>
                      <a:tailEnd type="none" w="med" len="med"/>
                    </a:lnB>
                  </a:tcPr>
                </a:tc>
                <a:tc>
                  <a:txBody>
                    <a:bodyPr/>
                    <a:lstStyle/>
                    <a:p>
                      <a:r>
                        <a:rPr lang="en-GB"/>
                        <a:t>Choice</a:t>
                      </a:r>
                    </a:p>
                  </a:txBody>
                  <a:tcPr>
                    <a:lnB w="12700" cap="flat" cmpd="sng" algn="ctr">
                      <a:solidFill>
                        <a:schemeClr val="tx1"/>
                      </a:solidFill>
                      <a:prstDash val="solid"/>
                      <a:round/>
                      <a:headEnd type="none" w="med" len="med"/>
                      <a:tailEnd type="none" w="med" len="med"/>
                    </a:lnB>
                  </a:tcPr>
                </a:tc>
                <a:tc>
                  <a:txBody>
                    <a:bodyPr/>
                    <a:lstStyle/>
                    <a:p>
                      <a:r>
                        <a:rPr lang="en-GB"/>
                        <a:t>Alternative</a:t>
                      </a:r>
                    </a:p>
                  </a:txBody>
                  <a:tcPr>
                    <a:lnB w="12700" cap="flat" cmpd="sng" algn="ctr">
                      <a:solidFill>
                        <a:schemeClr val="tx1"/>
                      </a:solidFill>
                      <a:prstDash val="solid"/>
                      <a:round/>
                      <a:headEnd type="none" w="med" len="med"/>
                      <a:tailEnd type="none" w="med" len="med"/>
                    </a:lnB>
                  </a:tcPr>
                </a:tc>
                <a:tc>
                  <a:txBody>
                    <a:bodyPr/>
                    <a:lstStyle/>
                    <a:p>
                      <a:r>
                        <a:rPr lang="en-GB"/>
                        <a:t>Worms</a:t>
                      </a:r>
                    </a:p>
                  </a:txBody>
                  <a:tcPr>
                    <a:lnB w="12700" cap="flat" cmpd="sng" algn="ctr">
                      <a:solidFill>
                        <a:schemeClr val="tx1"/>
                      </a:solidFill>
                      <a:prstDash val="solid"/>
                      <a:round/>
                      <a:headEnd type="none" w="med" len="med"/>
                      <a:tailEnd type="none" w="med" len="med"/>
                    </a:lnB>
                  </a:tcPr>
                </a:tc>
                <a:tc>
                  <a:txBody>
                    <a:bodyPr/>
                    <a:lstStyle/>
                    <a:p>
                      <a:r>
                        <a:rPr lang="en-GB"/>
                        <a:t>Cats</a:t>
                      </a:r>
                    </a:p>
                  </a:txBody>
                  <a:tcPr>
                    <a:lnB w="12700" cap="flat" cmpd="sng" algn="ctr">
                      <a:solidFill>
                        <a:schemeClr val="tx1"/>
                      </a:solidFill>
                      <a:prstDash val="solid"/>
                      <a:round/>
                      <a:headEnd type="none" w="med" len="med"/>
                      <a:tailEnd type="none" w="med" len="med"/>
                    </a:lnB>
                  </a:tcPr>
                </a:tc>
                <a:tc>
                  <a:txBody>
                    <a:bodyPr/>
                    <a:lstStyle/>
                    <a:p>
                      <a:r>
                        <a:rPr lang="en-GB"/>
                        <a:t>Alternative</a:t>
                      </a:r>
                    </a:p>
                    <a:p>
                      <a:r>
                        <a:rPr lang="en-GB"/>
                        <a:t>Coordinates</a:t>
                      </a:r>
                    </a:p>
                  </a:txBody>
                  <a:tcPr>
                    <a:lnB w="12700" cap="flat" cmpd="sng" algn="ctr">
                      <a:solidFill>
                        <a:schemeClr val="tx1"/>
                      </a:solidFill>
                      <a:prstDash val="solid"/>
                      <a:round/>
                      <a:headEnd type="none" w="med" len="med"/>
                      <a:tailEnd type="none" w="med" len="med"/>
                    </a:lnB>
                  </a:tcPr>
                </a:tc>
                <a:tc>
                  <a:txBody>
                    <a:bodyPr/>
                    <a:lstStyle/>
                    <a:p>
                      <a:r>
                        <a:rPr lang="en-GB"/>
                        <a:t>Distance</a:t>
                      </a:r>
                    </a:p>
                  </a:txBody>
                  <a:tcPr/>
                </a:tc>
                <a:tc>
                  <a:txBody>
                    <a:bodyPr/>
                    <a:lstStyle/>
                    <a:p>
                      <a:r>
                        <a:rPr lang="en-GB"/>
                        <a:t>Chosen</a:t>
                      </a:r>
                    </a:p>
                  </a:txBody>
                  <a:tcPr/>
                </a:tc>
                <a:extLst>
                  <a:ext uri="{0D108BD9-81ED-4DB2-BD59-A6C34878D82A}">
                    <a16:rowId xmlns:a16="http://schemas.microsoft.com/office/drawing/2014/main" val="3837347983"/>
                  </a:ext>
                </a:extLst>
              </a:tr>
              <a:tr h="370840">
                <a:tc>
                  <a:txBody>
                    <a:bodyPr/>
                    <a:lstStyle/>
                    <a:p>
                      <a:r>
                        <a:rPr lang="en-GB"/>
                        <a:t>101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GB"/>
                        <a:t>100, 200</a:t>
                      </a:r>
                    </a:p>
                  </a:txBody>
                  <a:tcPr>
                    <a:lnT w="12700" cap="flat" cmpd="sng" algn="ctr">
                      <a:solidFill>
                        <a:schemeClr val="tx1"/>
                      </a:solidFill>
                      <a:prstDash val="solid"/>
                      <a:round/>
                      <a:headEnd type="none" w="med" len="med"/>
                      <a:tailEnd type="none" w="med" len="med"/>
                    </a:lnT>
                  </a:tcPr>
                </a:tc>
                <a:tc>
                  <a:txBody>
                    <a:bodyPr/>
                    <a:lstStyle/>
                    <a:p>
                      <a:r>
                        <a:rPr lang="en-GB"/>
                        <a:t>triangle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a:t>triangle</a:t>
                      </a:r>
                    </a:p>
                  </a:txBody>
                  <a:tcPr marL="100584" marR="10058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GB"/>
                        <a:t>1</a:t>
                      </a:r>
                    </a:p>
                  </a:txBody>
                  <a:tcPr marL="100584" marR="100584">
                    <a:lnT w="12700" cap="flat" cmpd="sng" algn="ctr">
                      <a:solidFill>
                        <a:schemeClr val="tx1"/>
                      </a:solidFill>
                      <a:prstDash val="solid"/>
                      <a:round/>
                      <a:headEnd type="none" w="med" len="med"/>
                      <a:tailEnd type="none" w="med" len="med"/>
                    </a:lnT>
                  </a:tcPr>
                </a:tc>
                <a:tc>
                  <a:txBody>
                    <a:bodyPr/>
                    <a:lstStyle/>
                    <a:p>
                      <a:r>
                        <a:rPr lang="en-GB"/>
                        <a:t>1</a:t>
                      </a:r>
                    </a:p>
                  </a:txBody>
                  <a:tcPr marL="100584" marR="100584">
                    <a:lnT w="12700" cap="flat" cmpd="sng" algn="ctr">
                      <a:solidFill>
                        <a:schemeClr val="tx1"/>
                      </a:solidFill>
                      <a:prstDash val="solid"/>
                      <a:round/>
                      <a:headEnd type="none" w="med" len="med"/>
                      <a:tailEnd type="none" w="med" len="med"/>
                    </a:lnT>
                  </a:tcPr>
                </a:tc>
                <a:tc>
                  <a:txBody>
                    <a:bodyPr/>
                    <a:lstStyle/>
                    <a:p>
                      <a:r>
                        <a:rPr lang="en-GB"/>
                        <a:t>150, 110</a:t>
                      </a:r>
                    </a:p>
                  </a:txBody>
                  <a:tcPr marL="100584" marR="10058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GB"/>
                    </a:p>
                  </a:txBody>
                  <a:tcPr>
                    <a:lnL w="12700" cap="flat" cmpd="sng" algn="ctr">
                      <a:solidFill>
                        <a:schemeClr val="tx1"/>
                      </a:solidFill>
                      <a:prstDash val="solid"/>
                      <a:round/>
                      <a:headEnd type="none" w="med" len="med"/>
                      <a:tailEnd type="none" w="med" len="med"/>
                    </a:lnL>
                  </a:tcPr>
                </a:tc>
                <a:tc>
                  <a:txBody>
                    <a:bodyPr/>
                    <a:lstStyle/>
                    <a:p>
                      <a:endParaRPr lang="en-GB"/>
                    </a:p>
                  </a:txBody>
                  <a:tcPr/>
                </a:tc>
                <a:extLst>
                  <a:ext uri="{0D108BD9-81ED-4DB2-BD59-A6C34878D82A}">
                    <a16:rowId xmlns:a16="http://schemas.microsoft.com/office/drawing/2014/main" val="1246485923"/>
                  </a:ext>
                </a:extLst>
              </a:tr>
              <a:tr h="370840">
                <a:tc>
                  <a:txBody>
                    <a:bodyPr/>
                    <a:lstStyle/>
                    <a:p>
                      <a:r>
                        <a:rPr lang="en-GB"/>
                        <a:t>101</a:t>
                      </a:r>
                    </a:p>
                  </a:txBody>
                  <a:tcPr>
                    <a:lnL w="12700" cap="flat" cmpd="sng" algn="ctr">
                      <a:solidFill>
                        <a:schemeClr val="tx1"/>
                      </a:solidFill>
                      <a:prstDash val="solid"/>
                      <a:round/>
                      <a:headEnd type="none" w="med" len="med"/>
                      <a:tailEnd type="none" w="med" len="med"/>
                    </a:lnL>
                  </a:tcPr>
                </a:tc>
                <a:tc>
                  <a:txBody>
                    <a:bodyPr/>
                    <a:lstStyle/>
                    <a:p>
                      <a:r>
                        <a:rPr lang="en-GB"/>
                        <a:t>100, 200</a:t>
                      </a:r>
                    </a:p>
                  </a:txBody>
                  <a:tcPr/>
                </a:tc>
                <a:tc>
                  <a:txBody>
                    <a:bodyPr/>
                    <a:lstStyle/>
                    <a:p>
                      <a:r>
                        <a:rPr lang="en-GB"/>
                        <a:t>triangle</a:t>
                      </a:r>
                    </a:p>
                  </a:txBody>
                  <a:tcPr>
                    <a:lnR w="12700" cap="flat" cmpd="sng" algn="ctr">
                      <a:solidFill>
                        <a:schemeClr val="tx1"/>
                      </a:solidFill>
                      <a:prstDash val="solid"/>
                      <a:round/>
                      <a:headEnd type="none" w="med" len="med"/>
                      <a:tailEnd type="none" w="med" len="med"/>
                    </a:lnR>
                  </a:tcPr>
                </a:tc>
                <a:tc>
                  <a:txBody>
                    <a:bodyPr/>
                    <a:lstStyle/>
                    <a:p>
                      <a:r>
                        <a:rPr lang="en-GB"/>
                        <a:t>square</a:t>
                      </a:r>
                    </a:p>
                  </a:txBody>
                  <a:tcPr marL="100584" marR="100584">
                    <a:lnL w="12700" cap="flat" cmpd="sng" algn="ctr">
                      <a:solidFill>
                        <a:schemeClr val="tx1"/>
                      </a:solidFill>
                      <a:prstDash val="solid"/>
                      <a:round/>
                      <a:headEnd type="none" w="med" len="med"/>
                      <a:tailEnd type="none" w="med" len="med"/>
                    </a:lnL>
                  </a:tcPr>
                </a:tc>
                <a:tc>
                  <a:txBody>
                    <a:bodyPr/>
                    <a:lstStyle/>
                    <a:p>
                      <a:r>
                        <a:rPr lang="en-GB"/>
                        <a:t>4</a:t>
                      </a:r>
                    </a:p>
                  </a:txBody>
                  <a:tcPr marL="100584" marR="100584"/>
                </a:tc>
                <a:tc>
                  <a:txBody>
                    <a:bodyPr/>
                    <a:lstStyle/>
                    <a:p>
                      <a:r>
                        <a:rPr lang="en-GB"/>
                        <a:t>3</a:t>
                      </a:r>
                    </a:p>
                  </a:txBody>
                  <a:tcPr marL="100584" marR="100584"/>
                </a:tc>
                <a:tc>
                  <a:txBody>
                    <a:bodyPr/>
                    <a:lstStyle/>
                    <a:p>
                      <a:r>
                        <a:rPr lang="en-GB"/>
                        <a:t>220, 190,</a:t>
                      </a:r>
                    </a:p>
                  </a:txBody>
                  <a:tcPr marL="100584" marR="100584">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tcPr>
                </a:tc>
                <a:tc>
                  <a:txBody>
                    <a:bodyPr/>
                    <a:lstStyle/>
                    <a:p>
                      <a:endParaRPr lang="en-GB"/>
                    </a:p>
                  </a:txBody>
                  <a:tcPr/>
                </a:tc>
                <a:extLst>
                  <a:ext uri="{0D108BD9-81ED-4DB2-BD59-A6C34878D82A}">
                    <a16:rowId xmlns:a16="http://schemas.microsoft.com/office/drawing/2014/main" val="1376542203"/>
                  </a:ext>
                </a:extLst>
              </a:tr>
              <a:tr h="370840">
                <a:tc>
                  <a:txBody>
                    <a:bodyPr/>
                    <a:lstStyle/>
                    <a:p>
                      <a:r>
                        <a:rPr lang="en-GB"/>
                        <a:t>101</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GB"/>
                        <a:t>100, 200</a:t>
                      </a:r>
                    </a:p>
                  </a:txBody>
                  <a:tcPr>
                    <a:lnB w="12700" cap="flat" cmpd="sng" algn="ctr">
                      <a:solidFill>
                        <a:schemeClr val="tx1"/>
                      </a:solidFill>
                      <a:prstDash val="solid"/>
                      <a:round/>
                      <a:headEnd type="none" w="med" len="med"/>
                      <a:tailEnd type="none" w="med" len="med"/>
                    </a:lnB>
                  </a:tcPr>
                </a:tc>
                <a:tc>
                  <a:txBody>
                    <a:bodyPr/>
                    <a:lstStyle/>
                    <a:p>
                      <a:r>
                        <a:rPr lang="en-GB"/>
                        <a:t>triangle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GB"/>
                        <a:t>circle</a:t>
                      </a:r>
                    </a:p>
                  </a:txBody>
                  <a:tcPr marL="100584" marR="10058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GB"/>
                        <a:t>4</a:t>
                      </a:r>
                    </a:p>
                  </a:txBody>
                  <a:tcPr marL="100584" marR="100584">
                    <a:lnB w="12700" cap="flat" cmpd="sng" algn="ctr">
                      <a:solidFill>
                        <a:schemeClr val="tx1"/>
                      </a:solidFill>
                      <a:prstDash val="solid"/>
                      <a:round/>
                      <a:headEnd type="none" w="med" len="med"/>
                      <a:tailEnd type="none" w="med" len="med"/>
                    </a:lnB>
                  </a:tcPr>
                </a:tc>
                <a:tc>
                  <a:txBody>
                    <a:bodyPr/>
                    <a:lstStyle/>
                    <a:p>
                      <a:r>
                        <a:rPr lang="en-GB"/>
                        <a:t>1</a:t>
                      </a:r>
                    </a:p>
                  </a:txBody>
                  <a:tcPr marL="100584" marR="100584">
                    <a:lnB w="12700" cap="flat" cmpd="sng" algn="ctr">
                      <a:solidFill>
                        <a:schemeClr val="tx1"/>
                      </a:solidFill>
                      <a:prstDash val="solid"/>
                      <a:round/>
                      <a:headEnd type="none" w="med" len="med"/>
                      <a:tailEnd type="none" w="med" len="med"/>
                    </a:lnB>
                  </a:tcPr>
                </a:tc>
                <a:tc>
                  <a:txBody>
                    <a:bodyPr/>
                    <a:lstStyle/>
                    <a:p>
                      <a:r>
                        <a:rPr lang="en-GB"/>
                        <a:t>200, 230</a:t>
                      </a:r>
                    </a:p>
                  </a:txBody>
                  <a:tcPr marL="100584" marR="10058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tc>
                  <a:txBody>
                    <a:bodyPr/>
                    <a:lstStyle/>
                    <a:p>
                      <a:endParaRPr lang="en-GB"/>
                    </a:p>
                  </a:txBody>
                  <a:tcPr/>
                </a:tc>
                <a:extLst>
                  <a:ext uri="{0D108BD9-81ED-4DB2-BD59-A6C34878D82A}">
                    <a16:rowId xmlns:a16="http://schemas.microsoft.com/office/drawing/2014/main" val="2017449533"/>
                  </a:ext>
                </a:extLst>
              </a:tr>
              <a:tr h="370840">
                <a:tc>
                  <a:txBody>
                    <a:bodyPr/>
                    <a:lstStyle/>
                    <a:p>
                      <a:r>
                        <a:rPr lang="en-GB"/>
                        <a:t>102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GB"/>
                        <a:t>200, 150,</a:t>
                      </a:r>
                    </a:p>
                  </a:txBody>
                  <a:tcPr>
                    <a:lnT w="12700" cap="flat" cmpd="sng" algn="ctr">
                      <a:solidFill>
                        <a:schemeClr val="tx1"/>
                      </a:solidFill>
                      <a:prstDash val="solid"/>
                      <a:round/>
                      <a:headEnd type="none" w="med" len="med"/>
                      <a:tailEnd type="none" w="med" len="med"/>
                    </a:lnT>
                  </a:tcPr>
                </a:tc>
                <a:tc>
                  <a:txBody>
                    <a:bodyPr/>
                    <a:lstStyle/>
                    <a:p>
                      <a:r>
                        <a:rPr lang="en-GB"/>
                        <a:t>square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a:t>triangle</a:t>
                      </a:r>
                    </a:p>
                  </a:txBody>
                  <a:tcPr marL="100584" marR="10058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GB"/>
                        <a:t>1</a:t>
                      </a:r>
                    </a:p>
                  </a:txBody>
                  <a:tcPr marL="100584" marR="100584">
                    <a:lnT w="12700" cap="flat" cmpd="sng" algn="ctr">
                      <a:solidFill>
                        <a:schemeClr val="tx1"/>
                      </a:solidFill>
                      <a:prstDash val="solid"/>
                      <a:round/>
                      <a:headEnd type="none" w="med" len="med"/>
                      <a:tailEnd type="none" w="med" len="med"/>
                    </a:lnT>
                  </a:tcPr>
                </a:tc>
                <a:tc>
                  <a:txBody>
                    <a:bodyPr/>
                    <a:lstStyle/>
                    <a:p>
                      <a:r>
                        <a:rPr lang="en-GB"/>
                        <a:t>1</a:t>
                      </a:r>
                    </a:p>
                  </a:txBody>
                  <a:tcPr marL="100584" marR="100584">
                    <a:lnT w="12700" cap="flat" cmpd="sng" algn="ctr">
                      <a:solidFill>
                        <a:schemeClr val="tx1"/>
                      </a:solidFill>
                      <a:prstDash val="solid"/>
                      <a:round/>
                      <a:headEnd type="none" w="med" len="med"/>
                      <a:tailEnd type="none" w="med" len="med"/>
                    </a:lnT>
                  </a:tcPr>
                </a:tc>
                <a:tc>
                  <a:txBody>
                    <a:bodyPr/>
                    <a:lstStyle/>
                    <a:p>
                      <a:r>
                        <a:rPr lang="en-GB"/>
                        <a:t>150, 110</a:t>
                      </a:r>
                    </a:p>
                  </a:txBody>
                  <a:tcPr marL="100584" marR="10058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GB"/>
                    </a:p>
                  </a:txBody>
                  <a:tcPr>
                    <a:lnL w="12700" cap="flat" cmpd="sng" algn="ctr">
                      <a:solidFill>
                        <a:schemeClr val="tx1"/>
                      </a:solidFill>
                      <a:prstDash val="solid"/>
                      <a:round/>
                      <a:headEnd type="none" w="med" len="med"/>
                      <a:tailEnd type="none" w="med" len="med"/>
                    </a:lnL>
                  </a:tcPr>
                </a:tc>
                <a:tc>
                  <a:txBody>
                    <a:bodyPr/>
                    <a:lstStyle/>
                    <a:p>
                      <a:endParaRPr lang="en-GB"/>
                    </a:p>
                  </a:txBody>
                  <a:tcPr/>
                </a:tc>
                <a:extLst>
                  <a:ext uri="{0D108BD9-81ED-4DB2-BD59-A6C34878D82A}">
                    <a16:rowId xmlns:a16="http://schemas.microsoft.com/office/drawing/2014/main" val="954837276"/>
                  </a:ext>
                </a:extLst>
              </a:tr>
              <a:tr h="370840">
                <a:tc>
                  <a:txBody>
                    <a:bodyPr/>
                    <a:lstStyle/>
                    <a:p>
                      <a:r>
                        <a:rPr lang="en-GB"/>
                        <a:t>102</a:t>
                      </a:r>
                    </a:p>
                  </a:txBody>
                  <a:tcPr>
                    <a:lnL w="12700" cap="flat" cmpd="sng" algn="ctr">
                      <a:solidFill>
                        <a:schemeClr val="tx1"/>
                      </a:solidFill>
                      <a:prstDash val="solid"/>
                      <a:round/>
                      <a:headEnd type="none" w="med" len="med"/>
                      <a:tailEnd type="none" w="med" len="med"/>
                    </a:lnL>
                  </a:tcPr>
                </a:tc>
                <a:tc>
                  <a:txBody>
                    <a:bodyPr/>
                    <a:lstStyle/>
                    <a:p>
                      <a:r>
                        <a:rPr lang="en-GB"/>
                        <a:t>200, 150,</a:t>
                      </a:r>
                    </a:p>
                  </a:txBody>
                  <a:tcPr/>
                </a:tc>
                <a:tc>
                  <a:txBody>
                    <a:bodyPr/>
                    <a:lstStyle/>
                    <a:p>
                      <a:r>
                        <a:rPr lang="en-GB"/>
                        <a:t>square</a:t>
                      </a:r>
                    </a:p>
                  </a:txBody>
                  <a:tcPr>
                    <a:lnR w="12700" cap="flat" cmpd="sng" algn="ctr">
                      <a:solidFill>
                        <a:schemeClr val="tx1"/>
                      </a:solidFill>
                      <a:prstDash val="solid"/>
                      <a:round/>
                      <a:headEnd type="none" w="med" len="med"/>
                      <a:tailEnd type="none" w="med" len="med"/>
                    </a:lnR>
                  </a:tcPr>
                </a:tc>
                <a:tc>
                  <a:txBody>
                    <a:bodyPr/>
                    <a:lstStyle/>
                    <a:p>
                      <a:r>
                        <a:rPr lang="en-GB"/>
                        <a:t>square</a:t>
                      </a:r>
                    </a:p>
                  </a:txBody>
                  <a:tcPr marL="100584" marR="100584">
                    <a:lnL w="12700" cap="flat" cmpd="sng" algn="ctr">
                      <a:solidFill>
                        <a:schemeClr val="tx1"/>
                      </a:solidFill>
                      <a:prstDash val="solid"/>
                      <a:round/>
                      <a:headEnd type="none" w="med" len="med"/>
                      <a:tailEnd type="none" w="med" len="med"/>
                    </a:lnL>
                  </a:tcPr>
                </a:tc>
                <a:tc>
                  <a:txBody>
                    <a:bodyPr/>
                    <a:lstStyle/>
                    <a:p>
                      <a:r>
                        <a:rPr lang="en-GB"/>
                        <a:t>4</a:t>
                      </a:r>
                    </a:p>
                  </a:txBody>
                  <a:tcPr marL="100584" marR="100584"/>
                </a:tc>
                <a:tc>
                  <a:txBody>
                    <a:bodyPr/>
                    <a:lstStyle/>
                    <a:p>
                      <a:r>
                        <a:rPr lang="en-GB"/>
                        <a:t>3</a:t>
                      </a:r>
                    </a:p>
                  </a:txBody>
                  <a:tcPr marL="100584" marR="100584"/>
                </a:tc>
                <a:tc>
                  <a:txBody>
                    <a:bodyPr/>
                    <a:lstStyle/>
                    <a:p>
                      <a:r>
                        <a:rPr lang="en-GB"/>
                        <a:t>220, 190,</a:t>
                      </a:r>
                    </a:p>
                  </a:txBody>
                  <a:tcPr marL="100584" marR="100584">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tcPr>
                </a:tc>
                <a:tc>
                  <a:txBody>
                    <a:bodyPr/>
                    <a:lstStyle/>
                    <a:p>
                      <a:endParaRPr lang="en-GB"/>
                    </a:p>
                  </a:txBody>
                  <a:tcPr/>
                </a:tc>
                <a:extLst>
                  <a:ext uri="{0D108BD9-81ED-4DB2-BD59-A6C34878D82A}">
                    <a16:rowId xmlns:a16="http://schemas.microsoft.com/office/drawing/2014/main" val="85022026"/>
                  </a:ext>
                </a:extLst>
              </a:tr>
              <a:tr h="370840">
                <a:tc>
                  <a:txBody>
                    <a:bodyPr/>
                    <a:lstStyle/>
                    <a:p>
                      <a:r>
                        <a:rPr lang="en-GB"/>
                        <a:t>102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GB"/>
                        <a:t>200, 150,</a:t>
                      </a:r>
                    </a:p>
                  </a:txBody>
                  <a:tcPr>
                    <a:lnB w="12700" cap="flat" cmpd="sng" algn="ctr">
                      <a:solidFill>
                        <a:schemeClr val="tx1"/>
                      </a:solidFill>
                      <a:prstDash val="solid"/>
                      <a:round/>
                      <a:headEnd type="none" w="med" len="med"/>
                      <a:tailEnd type="none" w="med" len="med"/>
                    </a:lnB>
                  </a:tcPr>
                </a:tc>
                <a:tc>
                  <a:txBody>
                    <a:bodyPr/>
                    <a:lstStyle/>
                    <a:p>
                      <a:r>
                        <a:rPr lang="en-GB"/>
                        <a:t>square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GB"/>
                        <a:t>circle</a:t>
                      </a:r>
                    </a:p>
                  </a:txBody>
                  <a:tcPr marL="100584" marR="10058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GB"/>
                        <a:t>4</a:t>
                      </a:r>
                    </a:p>
                  </a:txBody>
                  <a:tcPr marL="100584" marR="100584">
                    <a:lnB w="12700" cap="flat" cmpd="sng" algn="ctr">
                      <a:solidFill>
                        <a:schemeClr val="tx1"/>
                      </a:solidFill>
                      <a:prstDash val="solid"/>
                      <a:round/>
                      <a:headEnd type="none" w="med" len="med"/>
                      <a:tailEnd type="none" w="med" len="med"/>
                    </a:lnB>
                  </a:tcPr>
                </a:tc>
                <a:tc>
                  <a:txBody>
                    <a:bodyPr/>
                    <a:lstStyle/>
                    <a:p>
                      <a:r>
                        <a:rPr lang="en-GB"/>
                        <a:t>1</a:t>
                      </a:r>
                    </a:p>
                  </a:txBody>
                  <a:tcPr marL="100584" marR="100584">
                    <a:lnB w="12700" cap="flat" cmpd="sng" algn="ctr">
                      <a:solidFill>
                        <a:schemeClr val="tx1"/>
                      </a:solidFill>
                      <a:prstDash val="solid"/>
                      <a:round/>
                      <a:headEnd type="none" w="med" len="med"/>
                      <a:tailEnd type="none" w="med" len="med"/>
                    </a:lnB>
                  </a:tcPr>
                </a:tc>
                <a:tc>
                  <a:txBody>
                    <a:bodyPr/>
                    <a:lstStyle/>
                    <a:p>
                      <a:r>
                        <a:rPr lang="en-GB"/>
                        <a:t>200, 230</a:t>
                      </a:r>
                    </a:p>
                  </a:txBody>
                  <a:tcPr marL="100584" marR="10058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tc>
                  <a:txBody>
                    <a:bodyPr/>
                    <a:lstStyle/>
                    <a:p>
                      <a:endParaRPr lang="en-GB"/>
                    </a:p>
                  </a:txBody>
                  <a:tcPr/>
                </a:tc>
                <a:extLst>
                  <a:ext uri="{0D108BD9-81ED-4DB2-BD59-A6C34878D82A}">
                    <a16:rowId xmlns:a16="http://schemas.microsoft.com/office/drawing/2014/main" val="343236992"/>
                  </a:ext>
                </a:extLst>
              </a:tr>
              <a:tr h="370840">
                <a:tc>
                  <a:txBody>
                    <a:bodyPr/>
                    <a:lstStyle/>
                    <a:p>
                      <a:r>
                        <a:rPr lang="en-GB"/>
                        <a:t>103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GB"/>
                        <a:t>050, 250</a:t>
                      </a:r>
                    </a:p>
                  </a:txBody>
                  <a:tcPr>
                    <a:lnT w="12700" cap="flat" cmpd="sng" algn="ctr">
                      <a:solidFill>
                        <a:schemeClr val="tx1"/>
                      </a:solidFill>
                      <a:prstDash val="solid"/>
                      <a:round/>
                      <a:headEnd type="none" w="med" len="med"/>
                      <a:tailEnd type="none" w="med" len="med"/>
                    </a:lnT>
                  </a:tcPr>
                </a:tc>
                <a:tc>
                  <a:txBody>
                    <a:bodyPr/>
                    <a:lstStyle/>
                    <a:p>
                      <a:r>
                        <a:rPr lang="en-GB"/>
                        <a:t>square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a:t>triangle</a:t>
                      </a:r>
                    </a:p>
                  </a:txBody>
                  <a:tcPr marL="100584" marR="100584">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GB"/>
                        <a:t>1</a:t>
                      </a:r>
                    </a:p>
                  </a:txBody>
                  <a:tcPr marL="100584" marR="100584">
                    <a:lnT w="12700" cap="flat" cmpd="sng" algn="ctr">
                      <a:solidFill>
                        <a:schemeClr val="tx1"/>
                      </a:solidFill>
                      <a:prstDash val="solid"/>
                      <a:round/>
                      <a:headEnd type="none" w="med" len="med"/>
                      <a:tailEnd type="none" w="med" len="med"/>
                    </a:lnT>
                  </a:tcPr>
                </a:tc>
                <a:tc>
                  <a:txBody>
                    <a:bodyPr/>
                    <a:lstStyle/>
                    <a:p>
                      <a:r>
                        <a:rPr lang="en-GB"/>
                        <a:t>1</a:t>
                      </a:r>
                    </a:p>
                  </a:txBody>
                  <a:tcPr marL="100584" marR="100584">
                    <a:lnT w="12700" cap="flat" cmpd="sng" algn="ctr">
                      <a:solidFill>
                        <a:schemeClr val="tx1"/>
                      </a:solidFill>
                      <a:prstDash val="solid"/>
                      <a:round/>
                      <a:headEnd type="none" w="med" len="med"/>
                      <a:tailEnd type="none" w="med" len="med"/>
                    </a:lnT>
                  </a:tcPr>
                </a:tc>
                <a:tc>
                  <a:txBody>
                    <a:bodyPr/>
                    <a:lstStyle/>
                    <a:p>
                      <a:r>
                        <a:rPr lang="en-GB"/>
                        <a:t>150, 110</a:t>
                      </a:r>
                    </a:p>
                  </a:txBody>
                  <a:tcPr marL="100584" marR="100584">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en-GB"/>
                    </a:p>
                  </a:txBody>
                  <a:tcPr>
                    <a:lnL w="12700" cap="flat" cmpd="sng" algn="ctr">
                      <a:solidFill>
                        <a:schemeClr val="tx1"/>
                      </a:solidFill>
                      <a:prstDash val="solid"/>
                      <a:round/>
                      <a:headEnd type="none" w="med" len="med"/>
                      <a:tailEnd type="none" w="med" len="med"/>
                    </a:lnL>
                  </a:tcPr>
                </a:tc>
                <a:tc>
                  <a:txBody>
                    <a:bodyPr/>
                    <a:lstStyle/>
                    <a:p>
                      <a:endParaRPr lang="en-GB"/>
                    </a:p>
                  </a:txBody>
                  <a:tcPr/>
                </a:tc>
                <a:extLst>
                  <a:ext uri="{0D108BD9-81ED-4DB2-BD59-A6C34878D82A}">
                    <a16:rowId xmlns:a16="http://schemas.microsoft.com/office/drawing/2014/main" val="3163557323"/>
                  </a:ext>
                </a:extLst>
              </a:tr>
              <a:tr h="370840">
                <a:tc>
                  <a:txBody>
                    <a:bodyPr/>
                    <a:lstStyle/>
                    <a:p>
                      <a:r>
                        <a:rPr lang="en-GB"/>
                        <a:t>103</a:t>
                      </a:r>
                    </a:p>
                  </a:txBody>
                  <a:tcPr>
                    <a:lnL w="12700" cap="flat" cmpd="sng" algn="ctr">
                      <a:solidFill>
                        <a:schemeClr val="tx1"/>
                      </a:solidFill>
                      <a:prstDash val="solid"/>
                      <a:round/>
                      <a:headEnd type="none" w="med" len="med"/>
                      <a:tailEnd type="none" w="med" len="med"/>
                    </a:lnL>
                  </a:tcPr>
                </a:tc>
                <a:tc>
                  <a:txBody>
                    <a:bodyPr/>
                    <a:lstStyle/>
                    <a:p>
                      <a:r>
                        <a:rPr lang="en-GB"/>
                        <a:t>050, 250</a:t>
                      </a:r>
                    </a:p>
                  </a:txBody>
                  <a:tcPr/>
                </a:tc>
                <a:tc>
                  <a:txBody>
                    <a:bodyPr/>
                    <a:lstStyle/>
                    <a:p>
                      <a:r>
                        <a:rPr lang="en-GB"/>
                        <a:t>square</a:t>
                      </a:r>
                    </a:p>
                  </a:txBody>
                  <a:tcPr>
                    <a:lnR w="12700" cap="flat" cmpd="sng" algn="ctr">
                      <a:solidFill>
                        <a:schemeClr val="tx1"/>
                      </a:solidFill>
                      <a:prstDash val="solid"/>
                      <a:round/>
                      <a:headEnd type="none" w="med" len="med"/>
                      <a:tailEnd type="none" w="med" len="med"/>
                    </a:lnR>
                  </a:tcPr>
                </a:tc>
                <a:tc>
                  <a:txBody>
                    <a:bodyPr/>
                    <a:lstStyle/>
                    <a:p>
                      <a:r>
                        <a:rPr lang="en-GB"/>
                        <a:t>square</a:t>
                      </a:r>
                    </a:p>
                  </a:txBody>
                  <a:tcPr marL="100584" marR="100584">
                    <a:lnL w="12700" cap="flat" cmpd="sng" algn="ctr">
                      <a:solidFill>
                        <a:schemeClr val="tx1"/>
                      </a:solidFill>
                      <a:prstDash val="solid"/>
                      <a:round/>
                      <a:headEnd type="none" w="med" len="med"/>
                      <a:tailEnd type="none" w="med" len="med"/>
                    </a:lnL>
                  </a:tcPr>
                </a:tc>
                <a:tc>
                  <a:txBody>
                    <a:bodyPr/>
                    <a:lstStyle/>
                    <a:p>
                      <a:r>
                        <a:rPr lang="en-GB"/>
                        <a:t>4</a:t>
                      </a:r>
                    </a:p>
                  </a:txBody>
                  <a:tcPr marL="100584" marR="100584"/>
                </a:tc>
                <a:tc>
                  <a:txBody>
                    <a:bodyPr/>
                    <a:lstStyle/>
                    <a:p>
                      <a:r>
                        <a:rPr lang="en-GB"/>
                        <a:t>3</a:t>
                      </a:r>
                    </a:p>
                  </a:txBody>
                  <a:tcPr marL="100584" marR="100584"/>
                </a:tc>
                <a:tc>
                  <a:txBody>
                    <a:bodyPr/>
                    <a:lstStyle/>
                    <a:p>
                      <a:r>
                        <a:rPr lang="en-GB"/>
                        <a:t>220, 190,</a:t>
                      </a:r>
                    </a:p>
                  </a:txBody>
                  <a:tcPr marL="100584" marR="100584">
                    <a:lnR w="12700" cap="flat" cmpd="sng" algn="ctr">
                      <a:solidFill>
                        <a:schemeClr val="tx1"/>
                      </a:solidFill>
                      <a:prstDash val="solid"/>
                      <a:round/>
                      <a:headEnd type="none" w="med" len="med"/>
                      <a:tailEnd type="none" w="med" len="med"/>
                    </a:lnR>
                  </a:tcPr>
                </a:tc>
                <a:tc>
                  <a:txBody>
                    <a:bodyPr/>
                    <a:lstStyle/>
                    <a:p>
                      <a:endParaRPr lang="en-GB"/>
                    </a:p>
                  </a:txBody>
                  <a:tcPr>
                    <a:lnL w="12700" cap="flat" cmpd="sng" algn="ctr">
                      <a:solidFill>
                        <a:schemeClr val="tx1"/>
                      </a:solidFill>
                      <a:prstDash val="solid"/>
                      <a:round/>
                      <a:headEnd type="none" w="med" len="med"/>
                      <a:tailEnd type="none" w="med" len="med"/>
                    </a:lnL>
                  </a:tcPr>
                </a:tc>
                <a:tc>
                  <a:txBody>
                    <a:bodyPr/>
                    <a:lstStyle/>
                    <a:p>
                      <a:endParaRPr lang="en-GB"/>
                    </a:p>
                  </a:txBody>
                  <a:tcPr/>
                </a:tc>
                <a:extLst>
                  <a:ext uri="{0D108BD9-81ED-4DB2-BD59-A6C34878D82A}">
                    <a16:rowId xmlns:a16="http://schemas.microsoft.com/office/drawing/2014/main" val="2131798248"/>
                  </a:ext>
                </a:extLst>
              </a:tr>
              <a:tr h="370840">
                <a:tc>
                  <a:txBody>
                    <a:bodyPr/>
                    <a:lstStyle/>
                    <a:p>
                      <a:r>
                        <a:rPr lang="en-GB"/>
                        <a:t>103</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GB"/>
                        <a:t>050, 250</a:t>
                      </a:r>
                    </a:p>
                  </a:txBody>
                  <a:tcPr>
                    <a:lnB w="12700" cap="flat" cmpd="sng" algn="ctr">
                      <a:solidFill>
                        <a:schemeClr val="tx1"/>
                      </a:solidFill>
                      <a:prstDash val="solid"/>
                      <a:round/>
                      <a:headEnd type="none" w="med" len="med"/>
                      <a:tailEnd type="none" w="med" len="med"/>
                    </a:lnB>
                  </a:tcPr>
                </a:tc>
                <a:tc>
                  <a:txBody>
                    <a:bodyPr/>
                    <a:lstStyle/>
                    <a:p>
                      <a:r>
                        <a:rPr lang="en-GB"/>
                        <a:t>square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GB"/>
                        <a:t>circle</a:t>
                      </a:r>
                    </a:p>
                  </a:txBody>
                  <a:tcPr marL="100584" marR="100584">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GB"/>
                        <a:t>4</a:t>
                      </a:r>
                    </a:p>
                  </a:txBody>
                  <a:tcPr marL="100584" marR="100584">
                    <a:lnB w="12700" cap="flat" cmpd="sng" algn="ctr">
                      <a:solidFill>
                        <a:schemeClr val="tx1"/>
                      </a:solidFill>
                      <a:prstDash val="solid"/>
                      <a:round/>
                      <a:headEnd type="none" w="med" len="med"/>
                      <a:tailEnd type="none" w="med" len="med"/>
                    </a:lnB>
                  </a:tcPr>
                </a:tc>
                <a:tc>
                  <a:txBody>
                    <a:bodyPr/>
                    <a:lstStyle/>
                    <a:p>
                      <a:r>
                        <a:rPr lang="en-GB"/>
                        <a:t>1</a:t>
                      </a:r>
                    </a:p>
                  </a:txBody>
                  <a:tcPr marL="100584" marR="100584">
                    <a:lnB w="12700" cap="flat" cmpd="sng" algn="ctr">
                      <a:solidFill>
                        <a:schemeClr val="tx1"/>
                      </a:solidFill>
                      <a:prstDash val="solid"/>
                      <a:round/>
                      <a:headEnd type="none" w="med" len="med"/>
                      <a:tailEnd type="none" w="med" len="med"/>
                    </a:lnB>
                  </a:tcPr>
                </a:tc>
                <a:tc>
                  <a:txBody>
                    <a:bodyPr/>
                    <a:lstStyle/>
                    <a:p>
                      <a:r>
                        <a:rPr lang="en-GB"/>
                        <a:t>200, 230</a:t>
                      </a:r>
                    </a:p>
                  </a:txBody>
                  <a:tcPr marL="100584" marR="100584">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tc>
                  <a:txBody>
                    <a:bodyPr/>
                    <a:lstStyle/>
                    <a:p>
                      <a:endParaRPr lang="en-GB"/>
                    </a:p>
                  </a:txBody>
                  <a:tcPr/>
                </a:tc>
                <a:extLst>
                  <a:ext uri="{0D108BD9-81ED-4DB2-BD59-A6C34878D82A}">
                    <a16:rowId xmlns:a16="http://schemas.microsoft.com/office/drawing/2014/main" val="3392303985"/>
                  </a:ext>
                </a:extLst>
              </a:tr>
            </a:tbl>
          </a:graphicData>
        </a:graphic>
      </p:graphicFrame>
    </p:spTree>
    <p:extLst>
      <p:ext uri="{BB962C8B-B14F-4D97-AF65-F5344CB8AC3E}">
        <p14:creationId xmlns:p14="http://schemas.microsoft.com/office/powerpoint/2010/main" val="1868734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4929-E978-455B-B197-B2D462F5101C}"/>
              </a:ext>
            </a:extLst>
          </p:cNvPr>
          <p:cNvSpPr>
            <a:spLocks noGrp="1"/>
          </p:cNvSpPr>
          <p:nvPr>
            <p:ph type="title"/>
          </p:nvPr>
        </p:nvSpPr>
        <p:spPr/>
        <p:txBody>
          <a:bodyPr/>
          <a:lstStyle/>
          <a:p>
            <a:r>
              <a:rPr lang="en-GB"/>
              <a:t>Data organization</a:t>
            </a:r>
          </a:p>
        </p:txBody>
      </p:sp>
      <p:graphicFrame>
        <p:nvGraphicFramePr>
          <p:cNvPr id="6" name="Table 7">
            <a:extLst>
              <a:ext uri="{FF2B5EF4-FFF2-40B4-BE49-F238E27FC236}">
                <a16:creationId xmlns:a16="http://schemas.microsoft.com/office/drawing/2014/main" id="{19BD3279-65B6-4EDE-9A69-C664A04BC1CC}"/>
              </a:ext>
            </a:extLst>
          </p:cNvPr>
          <p:cNvGraphicFramePr>
            <a:graphicFrameLocks noGrp="1"/>
          </p:cNvGraphicFramePr>
          <p:nvPr>
            <p:extLst>
              <p:ext uri="{D42A27DB-BD31-4B8C-83A1-F6EECF244321}">
                <p14:modId xmlns:p14="http://schemas.microsoft.com/office/powerpoint/2010/main" val="2824168712"/>
              </p:ext>
            </p:extLst>
          </p:nvPr>
        </p:nvGraphicFramePr>
        <p:xfrm>
          <a:off x="860751" y="2089773"/>
          <a:ext cx="10768221" cy="3977640"/>
        </p:xfrm>
        <a:graphic>
          <a:graphicData uri="http://schemas.openxmlformats.org/drawingml/2006/table">
            <a:tbl>
              <a:tblPr firstRow="1" bandRow="1">
                <a:tableStyleId>{5C22544A-7EE6-4342-B048-85BDC9FD1C3A}</a:tableStyleId>
              </a:tblPr>
              <a:tblGrid>
                <a:gridCol w="906055">
                  <a:extLst>
                    <a:ext uri="{9D8B030D-6E8A-4147-A177-3AD203B41FA5}">
                      <a16:colId xmlns:a16="http://schemas.microsoft.com/office/drawing/2014/main" val="752836133"/>
                    </a:ext>
                  </a:extLst>
                </a:gridCol>
                <a:gridCol w="1486883">
                  <a:extLst>
                    <a:ext uri="{9D8B030D-6E8A-4147-A177-3AD203B41FA5}">
                      <a16:colId xmlns:a16="http://schemas.microsoft.com/office/drawing/2014/main" val="2922490924"/>
                    </a:ext>
                  </a:extLst>
                </a:gridCol>
                <a:gridCol w="1196469">
                  <a:extLst>
                    <a:ext uri="{9D8B030D-6E8A-4147-A177-3AD203B41FA5}">
                      <a16:colId xmlns:a16="http://schemas.microsoft.com/office/drawing/2014/main" val="450391693"/>
                    </a:ext>
                  </a:extLst>
                </a:gridCol>
                <a:gridCol w="1330709">
                  <a:extLst>
                    <a:ext uri="{9D8B030D-6E8A-4147-A177-3AD203B41FA5}">
                      <a16:colId xmlns:a16="http://schemas.microsoft.com/office/drawing/2014/main" val="1963591554"/>
                    </a:ext>
                  </a:extLst>
                </a:gridCol>
                <a:gridCol w="1062229">
                  <a:extLst>
                    <a:ext uri="{9D8B030D-6E8A-4147-A177-3AD203B41FA5}">
                      <a16:colId xmlns:a16="http://schemas.microsoft.com/office/drawing/2014/main" val="1328121133"/>
                    </a:ext>
                  </a:extLst>
                </a:gridCol>
                <a:gridCol w="704578">
                  <a:extLst>
                    <a:ext uri="{9D8B030D-6E8A-4147-A177-3AD203B41FA5}">
                      <a16:colId xmlns:a16="http://schemas.microsoft.com/office/drawing/2014/main" val="1726090571"/>
                    </a:ext>
                  </a:extLst>
                </a:gridCol>
                <a:gridCol w="1534332">
                  <a:extLst>
                    <a:ext uri="{9D8B030D-6E8A-4147-A177-3AD203B41FA5}">
                      <a16:colId xmlns:a16="http://schemas.microsoft.com/office/drawing/2014/main" val="2140128028"/>
                    </a:ext>
                  </a:extLst>
                </a:gridCol>
                <a:gridCol w="1350497">
                  <a:extLst>
                    <a:ext uri="{9D8B030D-6E8A-4147-A177-3AD203B41FA5}">
                      <a16:colId xmlns:a16="http://schemas.microsoft.com/office/drawing/2014/main" val="1243375247"/>
                    </a:ext>
                  </a:extLst>
                </a:gridCol>
                <a:gridCol w="1196469">
                  <a:extLst>
                    <a:ext uri="{9D8B030D-6E8A-4147-A177-3AD203B41FA5}">
                      <a16:colId xmlns:a16="http://schemas.microsoft.com/office/drawing/2014/main" val="1706070067"/>
                    </a:ext>
                  </a:extLst>
                </a:gridCol>
              </a:tblGrid>
              <a:tr h="370840">
                <a:tc>
                  <a:txBody>
                    <a:bodyPr/>
                    <a:lstStyle/>
                    <a:p>
                      <a:r>
                        <a:rPr lang="en-GB"/>
                        <a:t>Bird no</a:t>
                      </a:r>
                    </a:p>
                  </a:txBody>
                  <a:tcPr/>
                </a:tc>
                <a:tc>
                  <a:txBody>
                    <a:bodyPr/>
                    <a:lstStyle/>
                    <a:p>
                      <a:r>
                        <a:rPr lang="en-GB"/>
                        <a:t>Nest Coordinates</a:t>
                      </a:r>
                    </a:p>
                  </a:txBody>
                  <a:tcPr/>
                </a:tc>
                <a:tc>
                  <a:txBody>
                    <a:bodyPr/>
                    <a:lstStyle/>
                    <a:p>
                      <a:r>
                        <a:rPr lang="en-GB"/>
                        <a:t>Choice</a:t>
                      </a:r>
                    </a:p>
                  </a:txBody>
                  <a:tcPr/>
                </a:tc>
                <a:tc>
                  <a:txBody>
                    <a:bodyPr/>
                    <a:lstStyle/>
                    <a:p>
                      <a:r>
                        <a:rPr lang="en-GB"/>
                        <a:t>Alternative</a:t>
                      </a:r>
                    </a:p>
                  </a:txBody>
                  <a:tcPr/>
                </a:tc>
                <a:tc>
                  <a:txBody>
                    <a:bodyPr/>
                    <a:lstStyle/>
                    <a:p>
                      <a:r>
                        <a:rPr lang="en-GB"/>
                        <a:t>Worms</a:t>
                      </a:r>
                    </a:p>
                  </a:txBody>
                  <a:tcPr/>
                </a:tc>
                <a:tc>
                  <a:txBody>
                    <a:bodyPr/>
                    <a:lstStyle/>
                    <a:p>
                      <a:r>
                        <a:rPr lang="en-GB"/>
                        <a:t>Cats</a:t>
                      </a:r>
                    </a:p>
                  </a:txBody>
                  <a:tcPr/>
                </a:tc>
                <a:tc>
                  <a:txBody>
                    <a:bodyPr/>
                    <a:lstStyle/>
                    <a:p>
                      <a:r>
                        <a:rPr lang="en-GB"/>
                        <a:t>Alternative</a:t>
                      </a:r>
                    </a:p>
                    <a:p>
                      <a:r>
                        <a:rPr lang="en-GB"/>
                        <a:t>Coordinates</a:t>
                      </a:r>
                    </a:p>
                  </a:txBody>
                  <a:tcPr/>
                </a:tc>
                <a:tc>
                  <a:txBody>
                    <a:bodyPr/>
                    <a:lstStyle/>
                    <a:p>
                      <a:r>
                        <a:rPr lang="en-GB"/>
                        <a:t>Distance</a:t>
                      </a:r>
                    </a:p>
                  </a:txBody>
                  <a:tcPr>
                    <a:lnB w="12700" cap="flat" cmpd="sng" algn="ctr">
                      <a:solidFill>
                        <a:schemeClr val="tx1"/>
                      </a:solidFill>
                      <a:prstDash val="solid"/>
                      <a:round/>
                      <a:headEnd type="none" w="med" len="med"/>
                      <a:tailEnd type="none" w="med" len="med"/>
                    </a:lnB>
                  </a:tcPr>
                </a:tc>
                <a:tc>
                  <a:txBody>
                    <a:bodyPr/>
                    <a:lstStyle/>
                    <a:p>
                      <a:r>
                        <a:rPr lang="en-GB"/>
                        <a:t>Chosen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347983"/>
                  </a:ext>
                </a:extLst>
              </a:tr>
              <a:tr h="370840">
                <a:tc>
                  <a:txBody>
                    <a:bodyPr/>
                    <a:lstStyle/>
                    <a:p>
                      <a:r>
                        <a:rPr lang="en-GB"/>
                        <a:t>101</a:t>
                      </a:r>
                    </a:p>
                  </a:txBody>
                  <a:tcPr/>
                </a:tc>
                <a:tc>
                  <a:txBody>
                    <a:bodyPr/>
                    <a:lstStyle/>
                    <a:p>
                      <a:r>
                        <a:rPr lang="en-GB">
                          <a:solidFill>
                            <a:srgbClr val="00B050"/>
                          </a:solidFill>
                        </a:rPr>
                        <a:t>100, 200</a:t>
                      </a:r>
                    </a:p>
                  </a:txBody>
                  <a:tcPr/>
                </a:tc>
                <a:tc>
                  <a:txBody>
                    <a:bodyPr/>
                    <a:lstStyle/>
                    <a:p>
                      <a:r>
                        <a:rPr lang="en-GB">
                          <a:solidFill>
                            <a:srgbClr val="FF0000"/>
                          </a:solidFill>
                        </a:rPr>
                        <a:t>triangle</a:t>
                      </a:r>
                    </a:p>
                  </a:txBody>
                  <a:tcPr/>
                </a:tc>
                <a:tc>
                  <a:txBody>
                    <a:bodyPr/>
                    <a:lstStyle/>
                    <a:p>
                      <a:r>
                        <a:rPr lang="en-GB">
                          <a:solidFill>
                            <a:srgbClr val="FF0000"/>
                          </a:solidFill>
                        </a:rPr>
                        <a:t>triangle</a:t>
                      </a:r>
                    </a:p>
                  </a:txBody>
                  <a:tcPr marL="100584" marR="100584"/>
                </a:tc>
                <a:tc>
                  <a:txBody>
                    <a:bodyPr/>
                    <a:lstStyle/>
                    <a:p>
                      <a:r>
                        <a:rPr lang="en-GB"/>
                        <a:t>1</a:t>
                      </a:r>
                    </a:p>
                  </a:txBody>
                  <a:tcPr marL="100584" marR="100584"/>
                </a:tc>
                <a:tc>
                  <a:txBody>
                    <a:bodyPr/>
                    <a:lstStyle/>
                    <a:p>
                      <a:r>
                        <a:rPr lang="en-GB"/>
                        <a:t>1</a:t>
                      </a:r>
                    </a:p>
                  </a:txBody>
                  <a:tcPr marL="100584" marR="100584"/>
                </a:tc>
                <a:tc>
                  <a:txBody>
                    <a:bodyPr/>
                    <a:lstStyle/>
                    <a:p>
                      <a:r>
                        <a:rPr lang="en-GB">
                          <a:solidFill>
                            <a:srgbClr val="00B050"/>
                          </a:solidFill>
                        </a:rPr>
                        <a:t>150, 110</a:t>
                      </a:r>
                    </a:p>
                  </a:txBody>
                  <a:tcPr marL="100584" marR="100584">
                    <a:lnR w="12700" cap="flat" cmpd="sng" algn="ctr">
                      <a:solidFill>
                        <a:schemeClr val="tx1"/>
                      </a:solidFill>
                      <a:prstDash val="solid"/>
                      <a:round/>
                      <a:headEnd type="none" w="med" len="med"/>
                      <a:tailEnd type="none" w="med" len="med"/>
                    </a:lnR>
                  </a:tcPr>
                </a:tc>
                <a:tc>
                  <a:txBody>
                    <a:bodyPr/>
                    <a:lstStyle/>
                    <a:p>
                      <a:r>
                        <a:rPr lang="en-GB">
                          <a:solidFill>
                            <a:srgbClr val="00B050"/>
                          </a:solidFill>
                        </a:rPr>
                        <a:t>121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GB">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46485923"/>
                  </a:ext>
                </a:extLst>
              </a:tr>
              <a:tr h="370840">
                <a:tc>
                  <a:txBody>
                    <a:bodyPr/>
                    <a:lstStyle/>
                    <a:p>
                      <a:r>
                        <a:rPr lang="en-GB"/>
                        <a:t>101</a:t>
                      </a:r>
                    </a:p>
                  </a:txBody>
                  <a:tcPr/>
                </a:tc>
                <a:tc>
                  <a:txBody>
                    <a:bodyPr/>
                    <a:lstStyle/>
                    <a:p>
                      <a:r>
                        <a:rPr lang="en-GB">
                          <a:solidFill>
                            <a:srgbClr val="00B050"/>
                          </a:solidFill>
                        </a:rPr>
                        <a:t>100, 200</a:t>
                      </a:r>
                    </a:p>
                  </a:txBody>
                  <a:tcPr/>
                </a:tc>
                <a:tc>
                  <a:txBody>
                    <a:bodyPr/>
                    <a:lstStyle/>
                    <a:p>
                      <a:r>
                        <a:rPr lang="en-GB"/>
                        <a:t>triangle</a:t>
                      </a:r>
                    </a:p>
                  </a:txBody>
                  <a:tcPr/>
                </a:tc>
                <a:tc>
                  <a:txBody>
                    <a:bodyPr/>
                    <a:lstStyle/>
                    <a:p>
                      <a:r>
                        <a:rPr lang="en-GB"/>
                        <a:t>square</a:t>
                      </a:r>
                    </a:p>
                  </a:txBody>
                  <a:tcPr marL="100584" marR="100584"/>
                </a:tc>
                <a:tc>
                  <a:txBody>
                    <a:bodyPr/>
                    <a:lstStyle/>
                    <a:p>
                      <a:r>
                        <a:rPr lang="en-GB"/>
                        <a:t>4</a:t>
                      </a:r>
                    </a:p>
                  </a:txBody>
                  <a:tcPr marL="100584" marR="100584"/>
                </a:tc>
                <a:tc>
                  <a:txBody>
                    <a:bodyPr/>
                    <a:lstStyle/>
                    <a:p>
                      <a:r>
                        <a:rPr lang="en-GB"/>
                        <a:t>3</a:t>
                      </a:r>
                    </a:p>
                  </a:txBody>
                  <a:tcPr marL="100584" marR="100584"/>
                </a:tc>
                <a:tc>
                  <a:txBody>
                    <a:bodyPr/>
                    <a:lstStyle/>
                    <a:p>
                      <a:r>
                        <a:rPr lang="en-GB">
                          <a:solidFill>
                            <a:srgbClr val="00B050"/>
                          </a:solidFill>
                        </a:rPr>
                        <a:t>220, 190,</a:t>
                      </a:r>
                    </a:p>
                  </a:txBody>
                  <a:tcPr marL="100584" marR="100584">
                    <a:lnR w="12700" cap="flat" cmpd="sng" algn="ctr">
                      <a:solidFill>
                        <a:schemeClr val="tx1"/>
                      </a:solidFill>
                      <a:prstDash val="solid"/>
                      <a:round/>
                      <a:headEnd type="none" w="med" len="med"/>
                      <a:tailEnd type="none" w="med" len="med"/>
                    </a:lnR>
                  </a:tcPr>
                </a:tc>
                <a:tc>
                  <a:txBody>
                    <a:bodyPr/>
                    <a:lstStyle/>
                    <a:p>
                      <a:r>
                        <a:rPr lang="en-GB">
                          <a:solidFill>
                            <a:srgbClr val="00B050"/>
                          </a:solidFill>
                        </a:rPr>
                        <a:t>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76542203"/>
                  </a:ext>
                </a:extLst>
              </a:tr>
              <a:tr h="370840">
                <a:tc>
                  <a:txBody>
                    <a:bodyPr/>
                    <a:lstStyle/>
                    <a:p>
                      <a:r>
                        <a:rPr lang="en-GB"/>
                        <a:t>101</a:t>
                      </a:r>
                    </a:p>
                  </a:txBody>
                  <a:tcPr/>
                </a:tc>
                <a:tc>
                  <a:txBody>
                    <a:bodyPr/>
                    <a:lstStyle/>
                    <a:p>
                      <a:r>
                        <a:rPr lang="en-GB">
                          <a:solidFill>
                            <a:srgbClr val="00B050"/>
                          </a:solidFill>
                        </a:rPr>
                        <a:t>100, 200</a:t>
                      </a:r>
                    </a:p>
                  </a:txBody>
                  <a:tcPr/>
                </a:tc>
                <a:tc>
                  <a:txBody>
                    <a:bodyPr/>
                    <a:lstStyle/>
                    <a:p>
                      <a:r>
                        <a:rPr lang="en-GB"/>
                        <a:t>triangle</a:t>
                      </a:r>
                    </a:p>
                  </a:txBody>
                  <a:tcPr/>
                </a:tc>
                <a:tc>
                  <a:txBody>
                    <a:bodyPr/>
                    <a:lstStyle/>
                    <a:p>
                      <a:r>
                        <a:rPr lang="en-GB"/>
                        <a:t>circle</a:t>
                      </a:r>
                    </a:p>
                  </a:txBody>
                  <a:tcPr marL="100584" marR="100584"/>
                </a:tc>
                <a:tc>
                  <a:txBody>
                    <a:bodyPr/>
                    <a:lstStyle/>
                    <a:p>
                      <a:r>
                        <a:rPr lang="en-GB"/>
                        <a:t>4</a:t>
                      </a:r>
                    </a:p>
                  </a:txBody>
                  <a:tcPr marL="100584" marR="100584"/>
                </a:tc>
                <a:tc>
                  <a:txBody>
                    <a:bodyPr/>
                    <a:lstStyle/>
                    <a:p>
                      <a:r>
                        <a:rPr lang="en-GB"/>
                        <a:t>1</a:t>
                      </a:r>
                    </a:p>
                  </a:txBody>
                  <a:tcPr marL="100584" marR="100584"/>
                </a:tc>
                <a:tc>
                  <a:txBody>
                    <a:bodyPr/>
                    <a:lstStyle/>
                    <a:p>
                      <a:r>
                        <a:rPr lang="en-GB">
                          <a:solidFill>
                            <a:srgbClr val="00B050"/>
                          </a:solidFill>
                        </a:rPr>
                        <a:t>200, 230</a:t>
                      </a:r>
                    </a:p>
                  </a:txBody>
                  <a:tcPr marL="100584" marR="100584">
                    <a:lnR w="12700" cap="flat" cmpd="sng" algn="ctr">
                      <a:solidFill>
                        <a:schemeClr val="tx1"/>
                      </a:solidFill>
                      <a:prstDash val="solid"/>
                      <a:round/>
                      <a:headEnd type="none" w="med" len="med"/>
                      <a:tailEnd type="none" w="med" len="med"/>
                    </a:lnR>
                  </a:tcPr>
                </a:tc>
                <a:tc>
                  <a:txBody>
                    <a:bodyPr/>
                    <a:lstStyle/>
                    <a:p>
                      <a:r>
                        <a:rPr lang="en-GB">
                          <a:solidFill>
                            <a:srgbClr val="00B050"/>
                          </a:solidFill>
                        </a:rPr>
                        <a:t>164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7449533"/>
                  </a:ext>
                </a:extLst>
              </a:tr>
              <a:tr h="370840">
                <a:tc>
                  <a:txBody>
                    <a:bodyPr/>
                    <a:lstStyle/>
                    <a:p>
                      <a:r>
                        <a:rPr lang="en-GB"/>
                        <a:t>102</a:t>
                      </a:r>
                    </a:p>
                  </a:txBody>
                  <a:tcPr/>
                </a:tc>
                <a:tc>
                  <a:txBody>
                    <a:bodyPr/>
                    <a:lstStyle/>
                    <a:p>
                      <a:r>
                        <a:rPr lang="en-GB">
                          <a:solidFill>
                            <a:srgbClr val="00B050"/>
                          </a:solidFill>
                        </a:rPr>
                        <a:t>200, 150,</a:t>
                      </a:r>
                    </a:p>
                  </a:txBody>
                  <a:tcPr/>
                </a:tc>
                <a:tc>
                  <a:txBody>
                    <a:bodyPr/>
                    <a:lstStyle/>
                    <a:p>
                      <a:r>
                        <a:rPr lang="en-GB"/>
                        <a:t>square</a:t>
                      </a:r>
                    </a:p>
                  </a:txBody>
                  <a:tcPr/>
                </a:tc>
                <a:tc>
                  <a:txBody>
                    <a:bodyPr/>
                    <a:lstStyle/>
                    <a:p>
                      <a:r>
                        <a:rPr lang="en-GB"/>
                        <a:t>triangle</a:t>
                      </a:r>
                    </a:p>
                  </a:txBody>
                  <a:tcPr marL="100584" marR="100584"/>
                </a:tc>
                <a:tc>
                  <a:txBody>
                    <a:bodyPr/>
                    <a:lstStyle/>
                    <a:p>
                      <a:r>
                        <a:rPr lang="en-GB"/>
                        <a:t>1</a:t>
                      </a:r>
                    </a:p>
                  </a:txBody>
                  <a:tcPr marL="100584" marR="100584"/>
                </a:tc>
                <a:tc>
                  <a:txBody>
                    <a:bodyPr/>
                    <a:lstStyle/>
                    <a:p>
                      <a:r>
                        <a:rPr lang="en-GB"/>
                        <a:t>1</a:t>
                      </a:r>
                    </a:p>
                  </a:txBody>
                  <a:tcPr marL="100584" marR="100584"/>
                </a:tc>
                <a:tc>
                  <a:txBody>
                    <a:bodyPr/>
                    <a:lstStyle/>
                    <a:p>
                      <a:r>
                        <a:rPr lang="en-GB">
                          <a:solidFill>
                            <a:srgbClr val="00B050"/>
                          </a:solidFill>
                        </a:rPr>
                        <a:t>150, 110</a:t>
                      </a:r>
                    </a:p>
                  </a:txBody>
                  <a:tcPr marL="100584" marR="100584">
                    <a:lnR w="12700" cap="flat" cmpd="sng" algn="ctr">
                      <a:solidFill>
                        <a:schemeClr val="tx1"/>
                      </a:solidFill>
                      <a:prstDash val="solid"/>
                      <a:round/>
                      <a:headEnd type="none" w="med" len="med"/>
                      <a:tailEnd type="none" w="med" len="med"/>
                    </a:lnR>
                  </a:tcPr>
                </a:tc>
                <a:tc>
                  <a:txBody>
                    <a:bodyPr/>
                    <a:lstStyle/>
                    <a:p>
                      <a:r>
                        <a:rPr lang="en-GB">
                          <a:solidFill>
                            <a:srgbClr val="00B050"/>
                          </a:solidFill>
                        </a:rPr>
                        <a:t>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4837276"/>
                  </a:ext>
                </a:extLst>
              </a:tr>
              <a:tr h="370840">
                <a:tc>
                  <a:txBody>
                    <a:bodyPr/>
                    <a:lstStyle/>
                    <a:p>
                      <a:r>
                        <a:rPr lang="en-GB"/>
                        <a:t>102</a:t>
                      </a:r>
                    </a:p>
                  </a:txBody>
                  <a:tcPr/>
                </a:tc>
                <a:tc>
                  <a:txBody>
                    <a:bodyPr/>
                    <a:lstStyle/>
                    <a:p>
                      <a:r>
                        <a:rPr lang="en-GB">
                          <a:solidFill>
                            <a:srgbClr val="00B050"/>
                          </a:solidFill>
                        </a:rPr>
                        <a:t>200, 150,</a:t>
                      </a:r>
                    </a:p>
                  </a:txBody>
                  <a:tcPr/>
                </a:tc>
                <a:tc>
                  <a:txBody>
                    <a:bodyPr/>
                    <a:lstStyle/>
                    <a:p>
                      <a:r>
                        <a:rPr lang="en-GB">
                          <a:solidFill>
                            <a:srgbClr val="FF0000"/>
                          </a:solidFill>
                        </a:rPr>
                        <a:t>square</a:t>
                      </a:r>
                    </a:p>
                  </a:txBody>
                  <a:tcPr/>
                </a:tc>
                <a:tc>
                  <a:txBody>
                    <a:bodyPr/>
                    <a:lstStyle/>
                    <a:p>
                      <a:r>
                        <a:rPr lang="en-GB">
                          <a:solidFill>
                            <a:srgbClr val="FF0000"/>
                          </a:solidFill>
                        </a:rPr>
                        <a:t>square</a:t>
                      </a:r>
                    </a:p>
                  </a:txBody>
                  <a:tcPr marL="100584" marR="100584"/>
                </a:tc>
                <a:tc>
                  <a:txBody>
                    <a:bodyPr/>
                    <a:lstStyle/>
                    <a:p>
                      <a:r>
                        <a:rPr lang="en-GB"/>
                        <a:t>4</a:t>
                      </a:r>
                    </a:p>
                  </a:txBody>
                  <a:tcPr marL="100584" marR="100584"/>
                </a:tc>
                <a:tc>
                  <a:txBody>
                    <a:bodyPr/>
                    <a:lstStyle/>
                    <a:p>
                      <a:r>
                        <a:rPr lang="en-GB"/>
                        <a:t>3</a:t>
                      </a:r>
                    </a:p>
                  </a:txBody>
                  <a:tcPr marL="100584" marR="100584"/>
                </a:tc>
                <a:tc>
                  <a:txBody>
                    <a:bodyPr/>
                    <a:lstStyle/>
                    <a:p>
                      <a:r>
                        <a:rPr lang="en-GB">
                          <a:solidFill>
                            <a:srgbClr val="00B050"/>
                          </a:solidFill>
                        </a:rPr>
                        <a:t>220, 190,</a:t>
                      </a:r>
                    </a:p>
                  </a:txBody>
                  <a:tcPr marL="100584" marR="100584">
                    <a:lnR w="12700" cap="flat" cmpd="sng" algn="ctr">
                      <a:solidFill>
                        <a:schemeClr val="tx1"/>
                      </a:solidFill>
                      <a:prstDash val="solid"/>
                      <a:round/>
                      <a:headEnd type="none" w="med" len="med"/>
                      <a:tailEnd type="none" w="med" len="med"/>
                    </a:lnR>
                  </a:tcPr>
                </a:tc>
                <a:tc>
                  <a:txBody>
                    <a:bodyPr/>
                    <a:lstStyle/>
                    <a:p>
                      <a:r>
                        <a:rPr lang="en-GB">
                          <a:solidFill>
                            <a:srgbClr val="00B050"/>
                          </a:solidFill>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5022026"/>
                  </a:ext>
                </a:extLst>
              </a:tr>
              <a:tr h="370840">
                <a:tc>
                  <a:txBody>
                    <a:bodyPr/>
                    <a:lstStyle/>
                    <a:p>
                      <a:r>
                        <a:rPr lang="en-GB"/>
                        <a:t>102</a:t>
                      </a:r>
                    </a:p>
                  </a:txBody>
                  <a:tcPr/>
                </a:tc>
                <a:tc>
                  <a:txBody>
                    <a:bodyPr/>
                    <a:lstStyle/>
                    <a:p>
                      <a:r>
                        <a:rPr lang="en-GB">
                          <a:solidFill>
                            <a:srgbClr val="00B050"/>
                          </a:solidFill>
                        </a:rPr>
                        <a:t>200, 150,</a:t>
                      </a:r>
                    </a:p>
                  </a:txBody>
                  <a:tcPr/>
                </a:tc>
                <a:tc>
                  <a:txBody>
                    <a:bodyPr/>
                    <a:lstStyle/>
                    <a:p>
                      <a:r>
                        <a:rPr lang="en-GB"/>
                        <a:t>square</a:t>
                      </a:r>
                    </a:p>
                  </a:txBody>
                  <a:tcPr/>
                </a:tc>
                <a:tc>
                  <a:txBody>
                    <a:bodyPr/>
                    <a:lstStyle/>
                    <a:p>
                      <a:r>
                        <a:rPr lang="en-GB"/>
                        <a:t>circle</a:t>
                      </a:r>
                    </a:p>
                  </a:txBody>
                  <a:tcPr marL="100584" marR="100584"/>
                </a:tc>
                <a:tc>
                  <a:txBody>
                    <a:bodyPr/>
                    <a:lstStyle/>
                    <a:p>
                      <a:r>
                        <a:rPr lang="en-GB"/>
                        <a:t>4</a:t>
                      </a:r>
                    </a:p>
                  </a:txBody>
                  <a:tcPr marL="100584" marR="100584"/>
                </a:tc>
                <a:tc>
                  <a:txBody>
                    <a:bodyPr/>
                    <a:lstStyle/>
                    <a:p>
                      <a:r>
                        <a:rPr lang="en-GB"/>
                        <a:t>1</a:t>
                      </a:r>
                    </a:p>
                  </a:txBody>
                  <a:tcPr marL="100584" marR="100584"/>
                </a:tc>
                <a:tc>
                  <a:txBody>
                    <a:bodyPr/>
                    <a:lstStyle/>
                    <a:p>
                      <a:r>
                        <a:rPr lang="en-GB">
                          <a:solidFill>
                            <a:srgbClr val="00B050"/>
                          </a:solidFill>
                        </a:rPr>
                        <a:t>200, 230</a:t>
                      </a:r>
                    </a:p>
                  </a:txBody>
                  <a:tcPr marL="100584" marR="100584">
                    <a:lnR w="12700" cap="flat" cmpd="sng" algn="ctr">
                      <a:solidFill>
                        <a:schemeClr val="tx1"/>
                      </a:solidFill>
                      <a:prstDash val="solid"/>
                      <a:round/>
                      <a:headEnd type="none" w="med" len="med"/>
                      <a:tailEnd type="none" w="med" len="med"/>
                    </a:lnR>
                  </a:tcPr>
                </a:tc>
                <a:tc>
                  <a:txBody>
                    <a:bodyPr/>
                    <a:lstStyle/>
                    <a:p>
                      <a:r>
                        <a:rPr lang="en-GB">
                          <a:solidFill>
                            <a:srgbClr val="00B050"/>
                          </a:solidFill>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236992"/>
                  </a:ext>
                </a:extLst>
              </a:tr>
              <a:tr h="370840">
                <a:tc>
                  <a:txBody>
                    <a:bodyPr/>
                    <a:lstStyle/>
                    <a:p>
                      <a:r>
                        <a:rPr lang="en-GB"/>
                        <a:t>103</a:t>
                      </a:r>
                    </a:p>
                  </a:txBody>
                  <a:tcPr/>
                </a:tc>
                <a:tc>
                  <a:txBody>
                    <a:bodyPr/>
                    <a:lstStyle/>
                    <a:p>
                      <a:r>
                        <a:rPr lang="en-GB">
                          <a:solidFill>
                            <a:srgbClr val="00B050"/>
                          </a:solidFill>
                        </a:rPr>
                        <a:t>050, 250</a:t>
                      </a:r>
                    </a:p>
                  </a:txBody>
                  <a:tcPr/>
                </a:tc>
                <a:tc>
                  <a:txBody>
                    <a:bodyPr/>
                    <a:lstStyle/>
                    <a:p>
                      <a:r>
                        <a:rPr lang="en-GB"/>
                        <a:t>square</a:t>
                      </a:r>
                    </a:p>
                  </a:txBody>
                  <a:tcPr/>
                </a:tc>
                <a:tc>
                  <a:txBody>
                    <a:bodyPr/>
                    <a:lstStyle/>
                    <a:p>
                      <a:r>
                        <a:rPr lang="en-GB"/>
                        <a:t>triangle</a:t>
                      </a:r>
                    </a:p>
                  </a:txBody>
                  <a:tcPr marL="100584" marR="100584"/>
                </a:tc>
                <a:tc>
                  <a:txBody>
                    <a:bodyPr/>
                    <a:lstStyle/>
                    <a:p>
                      <a:r>
                        <a:rPr lang="en-GB"/>
                        <a:t>1</a:t>
                      </a:r>
                    </a:p>
                  </a:txBody>
                  <a:tcPr marL="100584" marR="100584"/>
                </a:tc>
                <a:tc>
                  <a:txBody>
                    <a:bodyPr/>
                    <a:lstStyle/>
                    <a:p>
                      <a:r>
                        <a:rPr lang="en-GB"/>
                        <a:t>1</a:t>
                      </a:r>
                    </a:p>
                  </a:txBody>
                  <a:tcPr marL="100584" marR="100584"/>
                </a:tc>
                <a:tc>
                  <a:txBody>
                    <a:bodyPr/>
                    <a:lstStyle/>
                    <a:p>
                      <a:r>
                        <a:rPr lang="en-GB">
                          <a:solidFill>
                            <a:srgbClr val="00B050"/>
                          </a:solidFill>
                        </a:rPr>
                        <a:t>150, 110</a:t>
                      </a:r>
                    </a:p>
                  </a:txBody>
                  <a:tcPr marL="100584" marR="100584">
                    <a:lnR w="12700" cap="flat" cmpd="sng" algn="ctr">
                      <a:solidFill>
                        <a:schemeClr val="tx1"/>
                      </a:solidFill>
                      <a:prstDash val="solid"/>
                      <a:round/>
                      <a:headEnd type="none" w="med" len="med"/>
                      <a:tailEnd type="none" w="med" len="med"/>
                    </a:lnR>
                  </a:tcPr>
                </a:tc>
                <a:tc>
                  <a:txBody>
                    <a:bodyPr/>
                    <a:lstStyle/>
                    <a:p>
                      <a:r>
                        <a:rPr lang="en-GB">
                          <a:solidFill>
                            <a:srgbClr val="00B050"/>
                          </a:solidFill>
                        </a:rPr>
                        <a:t>172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63557323"/>
                  </a:ext>
                </a:extLst>
              </a:tr>
              <a:tr h="370840">
                <a:tc>
                  <a:txBody>
                    <a:bodyPr/>
                    <a:lstStyle/>
                    <a:p>
                      <a:r>
                        <a:rPr lang="en-GB"/>
                        <a:t>103</a:t>
                      </a:r>
                    </a:p>
                  </a:txBody>
                  <a:tcPr/>
                </a:tc>
                <a:tc>
                  <a:txBody>
                    <a:bodyPr/>
                    <a:lstStyle/>
                    <a:p>
                      <a:r>
                        <a:rPr lang="en-GB">
                          <a:solidFill>
                            <a:srgbClr val="00B050"/>
                          </a:solidFill>
                        </a:rPr>
                        <a:t>050, 250</a:t>
                      </a:r>
                    </a:p>
                  </a:txBody>
                  <a:tcPr/>
                </a:tc>
                <a:tc>
                  <a:txBody>
                    <a:bodyPr/>
                    <a:lstStyle/>
                    <a:p>
                      <a:r>
                        <a:rPr lang="en-GB">
                          <a:solidFill>
                            <a:srgbClr val="FF0000"/>
                          </a:solidFill>
                        </a:rPr>
                        <a:t>square</a:t>
                      </a:r>
                    </a:p>
                  </a:txBody>
                  <a:tcPr/>
                </a:tc>
                <a:tc>
                  <a:txBody>
                    <a:bodyPr/>
                    <a:lstStyle/>
                    <a:p>
                      <a:r>
                        <a:rPr lang="en-GB">
                          <a:solidFill>
                            <a:srgbClr val="FF0000"/>
                          </a:solidFill>
                        </a:rPr>
                        <a:t>square</a:t>
                      </a:r>
                    </a:p>
                  </a:txBody>
                  <a:tcPr marL="100584" marR="100584"/>
                </a:tc>
                <a:tc>
                  <a:txBody>
                    <a:bodyPr/>
                    <a:lstStyle/>
                    <a:p>
                      <a:r>
                        <a:rPr lang="en-GB"/>
                        <a:t>4</a:t>
                      </a:r>
                    </a:p>
                  </a:txBody>
                  <a:tcPr marL="100584" marR="100584"/>
                </a:tc>
                <a:tc>
                  <a:txBody>
                    <a:bodyPr/>
                    <a:lstStyle/>
                    <a:p>
                      <a:r>
                        <a:rPr lang="en-GB"/>
                        <a:t>3</a:t>
                      </a:r>
                    </a:p>
                  </a:txBody>
                  <a:tcPr marL="100584" marR="100584"/>
                </a:tc>
                <a:tc>
                  <a:txBody>
                    <a:bodyPr/>
                    <a:lstStyle/>
                    <a:p>
                      <a:r>
                        <a:rPr lang="en-GB">
                          <a:solidFill>
                            <a:srgbClr val="00B050"/>
                          </a:solidFill>
                        </a:rPr>
                        <a:t>220, 190,</a:t>
                      </a:r>
                    </a:p>
                  </a:txBody>
                  <a:tcPr marL="100584" marR="100584">
                    <a:lnR w="12700" cap="flat" cmpd="sng" algn="ctr">
                      <a:solidFill>
                        <a:schemeClr val="tx1"/>
                      </a:solidFill>
                      <a:prstDash val="solid"/>
                      <a:round/>
                      <a:headEnd type="none" w="med" len="med"/>
                      <a:tailEnd type="none" w="med" len="med"/>
                    </a:lnR>
                  </a:tcPr>
                </a:tc>
                <a:tc>
                  <a:txBody>
                    <a:bodyPr/>
                    <a:lstStyle/>
                    <a:p>
                      <a:r>
                        <a:rPr lang="en-GB">
                          <a:solidFill>
                            <a:srgbClr val="00B050"/>
                          </a:solidFill>
                        </a:rPr>
                        <a:t>180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GB">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31798248"/>
                  </a:ext>
                </a:extLst>
              </a:tr>
              <a:tr h="370840">
                <a:tc>
                  <a:txBody>
                    <a:bodyPr/>
                    <a:lstStyle/>
                    <a:p>
                      <a:r>
                        <a:rPr lang="en-GB"/>
                        <a:t>103</a:t>
                      </a:r>
                    </a:p>
                  </a:txBody>
                  <a:tcPr/>
                </a:tc>
                <a:tc>
                  <a:txBody>
                    <a:bodyPr/>
                    <a:lstStyle/>
                    <a:p>
                      <a:r>
                        <a:rPr lang="en-GB">
                          <a:solidFill>
                            <a:srgbClr val="00B050"/>
                          </a:solidFill>
                        </a:rPr>
                        <a:t>050, 250</a:t>
                      </a:r>
                    </a:p>
                  </a:txBody>
                  <a:tcPr/>
                </a:tc>
                <a:tc>
                  <a:txBody>
                    <a:bodyPr/>
                    <a:lstStyle/>
                    <a:p>
                      <a:r>
                        <a:rPr lang="en-GB"/>
                        <a:t>square</a:t>
                      </a:r>
                    </a:p>
                  </a:txBody>
                  <a:tcPr/>
                </a:tc>
                <a:tc>
                  <a:txBody>
                    <a:bodyPr/>
                    <a:lstStyle/>
                    <a:p>
                      <a:r>
                        <a:rPr lang="en-GB"/>
                        <a:t>circle</a:t>
                      </a:r>
                    </a:p>
                  </a:txBody>
                  <a:tcPr marL="100584" marR="100584"/>
                </a:tc>
                <a:tc>
                  <a:txBody>
                    <a:bodyPr/>
                    <a:lstStyle/>
                    <a:p>
                      <a:r>
                        <a:rPr lang="en-GB"/>
                        <a:t>4</a:t>
                      </a:r>
                    </a:p>
                  </a:txBody>
                  <a:tcPr marL="100584" marR="100584"/>
                </a:tc>
                <a:tc>
                  <a:txBody>
                    <a:bodyPr/>
                    <a:lstStyle/>
                    <a:p>
                      <a:r>
                        <a:rPr lang="en-GB"/>
                        <a:t>1</a:t>
                      </a:r>
                    </a:p>
                  </a:txBody>
                  <a:tcPr marL="100584" marR="100584"/>
                </a:tc>
                <a:tc>
                  <a:txBody>
                    <a:bodyPr/>
                    <a:lstStyle/>
                    <a:p>
                      <a:r>
                        <a:rPr lang="en-GB">
                          <a:solidFill>
                            <a:srgbClr val="00B050"/>
                          </a:solidFill>
                        </a:rPr>
                        <a:t>200, 230</a:t>
                      </a:r>
                    </a:p>
                  </a:txBody>
                  <a:tcPr marL="100584" marR="100584">
                    <a:lnR w="12700" cap="flat" cmpd="sng" algn="ctr">
                      <a:solidFill>
                        <a:schemeClr val="tx1"/>
                      </a:solidFill>
                      <a:prstDash val="solid"/>
                      <a:round/>
                      <a:headEnd type="none" w="med" len="med"/>
                      <a:tailEnd type="none" w="med" len="med"/>
                    </a:lnR>
                  </a:tcPr>
                </a:tc>
                <a:tc>
                  <a:txBody>
                    <a:bodyPr/>
                    <a:lstStyle/>
                    <a:p>
                      <a:r>
                        <a:rPr lang="en-GB">
                          <a:solidFill>
                            <a:srgbClr val="00B050"/>
                          </a:solidFill>
                        </a:rPr>
                        <a:t>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GB"/>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2303985"/>
                  </a:ext>
                </a:extLst>
              </a:tr>
            </a:tbl>
          </a:graphicData>
        </a:graphic>
      </p:graphicFrame>
    </p:spTree>
    <p:extLst>
      <p:ext uri="{BB962C8B-B14F-4D97-AF65-F5344CB8AC3E}">
        <p14:creationId xmlns:p14="http://schemas.microsoft.com/office/powerpoint/2010/main" val="1742245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BBA3-B436-44ED-8329-DF39EAA38ED3}"/>
              </a:ext>
            </a:extLst>
          </p:cNvPr>
          <p:cNvSpPr>
            <a:spLocks noGrp="1"/>
          </p:cNvSpPr>
          <p:nvPr>
            <p:ph type="title"/>
          </p:nvPr>
        </p:nvSpPr>
        <p:spPr/>
        <p:txBody>
          <a:bodyPr/>
          <a:lstStyle/>
          <a:p>
            <a:r>
              <a:rPr lang="en-GB"/>
              <a:t>Next: discrete spatial choice in R</a:t>
            </a:r>
          </a:p>
        </p:txBody>
      </p:sp>
      <p:pic>
        <p:nvPicPr>
          <p:cNvPr id="5" name="Picture 4">
            <a:extLst>
              <a:ext uri="{FF2B5EF4-FFF2-40B4-BE49-F238E27FC236}">
                <a16:creationId xmlns:a16="http://schemas.microsoft.com/office/drawing/2014/main" id="{9AE13246-8A6F-4160-9DE2-BAF6ECA31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110" y="2011680"/>
            <a:ext cx="5109780" cy="4149982"/>
          </a:xfrm>
          <a:prstGeom prst="rect">
            <a:avLst/>
          </a:prstGeom>
        </p:spPr>
      </p:pic>
    </p:spTree>
    <p:extLst>
      <p:ext uri="{BB962C8B-B14F-4D97-AF65-F5344CB8AC3E}">
        <p14:creationId xmlns:p14="http://schemas.microsoft.com/office/powerpoint/2010/main" val="1119216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BBA3-B436-44ED-8329-DF39EAA38ED3}"/>
              </a:ext>
            </a:extLst>
          </p:cNvPr>
          <p:cNvSpPr>
            <a:spLocks noGrp="1"/>
          </p:cNvSpPr>
          <p:nvPr>
            <p:ph type="title"/>
          </p:nvPr>
        </p:nvSpPr>
        <p:spPr/>
        <p:txBody>
          <a:bodyPr/>
          <a:lstStyle/>
          <a:p>
            <a:r>
              <a:rPr lang="en-GB"/>
              <a:t>Discrete choice examples</a:t>
            </a:r>
          </a:p>
        </p:txBody>
      </p:sp>
      <p:sp>
        <p:nvSpPr>
          <p:cNvPr id="6" name="TextBox 5">
            <a:extLst>
              <a:ext uri="{FF2B5EF4-FFF2-40B4-BE49-F238E27FC236}">
                <a16:creationId xmlns:a16="http://schemas.microsoft.com/office/drawing/2014/main" id="{6EAFC8F1-6EED-42B3-BC7D-5DC0CCE1ED50}"/>
              </a:ext>
            </a:extLst>
          </p:cNvPr>
          <p:cNvSpPr txBox="1"/>
          <p:nvPr/>
        </p:nvSpPr>
        <p:spPr>
          <a:xfrm>
            <a:off x="1297459" y="2199503"/>
            <a:ext cx="10206682" cy="3046988"/>
          </a:xfrm>
          <a:prstGeom prst="rect">
            <a:avLst/>
          </a:prstGeom>
          <a:noFill/>
        </p:spPr>
        <p:txBody>
          <a:bodyPr wrap="square" rtlCol="0">
            <a:spAutoFit/>
          </a:bodyPr>
          <a:lstStyle/>
          <a:p>
            <a:pPr marL="457200" indent="-457200">
              <a:buFont typeface="Wingdings" panose="05000000000000000000" pitchFamily="2" charset="2"/>
              <a:buChar char="ü"/>
            </a:pPr>
            <a:r>
              <a:rPr lang="en-GB" sz="3200"/>
              <a:t>Consumer product – which coat to buy?</a:t>
            </a:r>
          </a:p>
          <a:p>
            <a:pPr marL="457200" indent="-457200">
              <a:buFont typeface="Wingdings" panose="05000000000000000000" pitchFamily="2" charset="2"/>
              <a:buChar char="ü"/>
            </a:pPr>
            <a:r>
              <a:rPr lang="en-GB" sz="3200"/>
              <a:t>Leisure activity – go swim, play tennis, or Netflix?</a:t>
            </a:r>
          </a:p>
          <a:p>
            <a:pPr marL="457200" indent="-457200">
              <a:buFont typeface="Wingdings" panose="05000000000000000000" pitchFamily="2" charset="2"/>
              <a:buChar char="ü"/>
            </a:pPr>
            <a:r>
              <a:rPr lang="en-GB" sz="3200"/>
              <a:t>Transport mode – take bus, train, bike or walk?</a:t>
            </a:r>
          </a:p>
          <a:p>
            <a:pPr marL="457200" indent="-457200">
              <a:buFont typeface="Wingdings" panose="05000000000000000000" pitchFamily="2" charset="2"/>
              <a:buChar char="ü"/>
            </a:pPr>
            <a:r>
              <a:rPr lang="en-GB" sz="3200"/>
              <a:t>Restaurant – eat pizza, haute cuisine, or McDonalds?</a:t>
            </a:r>
          </a:p>
          <a:p>
            <a:pPr marL="457200" indent="-457200">
              <a:buFont typeface="Wingdings" panose="05000000000000000000" pitchFamily="2" charset="2"/>
              <a:buChar char="ü"/>
            </a:pPr>
            <a:r>
              <a:rPr lang="en-GB" sz="3200"/>
              <a:t>Partnership – Jerry, Mike, Mike + Jerry, or stay single?</a:t>
            </a:r>
          </a:p>
          <a:p>
            <a:pPr marL="457200" indent="-457200">
              <a:buFont typeface="Wingdings" panose="05000000000000000000" pitchFamily="2" charset="2"/>
              <a:buChar char="ü"/>
            </a:pPr>
            <a:r>
              <a:rPr lang="en-GB" sz="3200"/>
              <a:t>Holiday – Himalaya, Kruger Park, Veluwe, or stay home?</a:t>
            </a:r>
          </a:p>
        </p:txBody>
      </p:sp>
    </p:spTree>
    <p:extLst>
      <p:ext uri="{BB962C8B-B14F-4D97-AF65-F5344CB8AC3E}">
        <p14:creationId xmlns:p14="http://schemas.microsoft.com/office/powerpoint/2010/main" val="3140383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6942B-2BE8-4B85-85C7-FD4AEBDAE8BF}"/>
              </a:ext>
            </a:extLst>
          </p:cNvPr>
          <p:cNvSpPr>
            <a:spLocks noGrp="1"/>
          </p:cNvSpPr>
          <p:nvPr>
            <p:ph type="title"/>
          </p:nvPr>
        </p:nvSpPr>
        <p:spPr/>
        <p:txBody>
          <a:bodyPr/>
          <a:lstStyle/>
          <a:p>
            <a:r>
              <a:rPr lang="en-GB"/>
              <a:t>Four elements of choice</a:t>
            </a:r>
          </a:p>
        </p:txBody>
      </p:sp>
      <p:sp>
        <p:nvSpPr>
          <p:cNvPr id="3" name="Content Placeholder 2">
            <a:extLst>
              <a:ext uri="{FF2B5EF4-FFF2-40B4-BE49-F238E27FC236}">
                <a16:creationId xmlns:a16="http://schemas.microsoft.com/office/drawing/2014/main" id="{E38D0A43-C112-4529-94D2-CB74D15FE3EE}"/>
              </a:ext>
            </a:extLst>
          </p:cNvPr>
          <p:cNvSpPr>
            <a:spLocks noGrp="1"/>
          </p:cNvSpPr>
          <p:nvPr>
            <p:ph idx="1"/>
          </p:nvPr>
        </p:nvSpPr>
        <p:spPr>
          <a:solidFill>
            <a:schemeClr val="accent1"/>
          </a:solidFill>
        </p:spPr>
        <p:txBody>
          <a:bodyPr>
            <a:normAutofit fontScale="85000" lnSpcReduction="20000"/>
          </a:bodyPr>
          <a:lstStyle/>
          <a:p>
            <a:r>
              <a:rPr lang="en-GB" sz="6000">
                <a:solidFill>
                  <a:schemeClr val="bg1"/>
                </a:solidFill>
              </a:rPr>
              <a:t>A</a:t>
            </a:r>
            <a:r>
              <a:rPr lang="en-GB" sz="4400"/>
              <a:t>ctors — who makes the decision?</a:t>
            </a:r>
          </a:p>
          <a:p>
            <a:r>
              <a:rPr lang="en-GB" sz="6000">
                <a:solidFill>
                  <a:schemeClr val="bg1"/>
                </a:solidFill>
              </a:rPr>
              <a:t>A</a:t>
            </a:r>
            <a:r>
              <a:rPr lang="en-GB" sz="4400"/>
              <a:t>lternatives — what can they choose?</a:t>
            </a:r>
          </a:p>
          <a:p>
            <a:r>
              <a:rPr lang="en-GB" sz="6500">
                <a:solidFill>
                  <a:schemeClr val="bg1"/>
                </a:solidFill>
              </a:rPr>
              <a:t>A</a:t>
            </a:r>
            <a:r>
              <a:rPr lang="en-GB" sz="4400"/>
              <a:t>ttributes — how do alternatives differ?</a:t>
            </a:r>
          </a:p>
          <a:p>
            <a:r>
              <a:rPr lang="en-GB" sz="6500">
                <a:solidFill>
                  <a:schemeClr val="bg1"/>
                </a:solidFill>
              </a:rPr>
              <a:t>A</a:t>
            </a:r>
            <a:r>
              <a:rPr lang="en-GB" sz="4400"/>
              <a:t>xioms — how do actors chose?</a:t>
            </a:r>
          </a:p>
        </p:txBody>
      </p:sp>
    </p:spTree>
    <p:extLst>
      <p:ext uri="{BB962C8B-B14F-4D97-AF65-F5344CB8AC3E}">
        <p14:creationId xmlns:p14="http://schemas.microsoft.com/office/powerpoint/2010/main" val="47863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FA52-30E9-42DC-A575-3AC6FDF28F0D}"/>
              </a:ext>
            </a:extLst>
          </p:cNvPr>
          <p:cNvSpPr>
            <a:spLocks noGrp="1"/>
          </p:cNvSpPr>
          <p:nvPr>
            <p:ph type="title"/>
          </p:nvPr>
        </p:nvSpPr>
        <p:spPr>
          <a:xfrm>
            <a:off x="2592925" y="624110"/>
            <a:ext cx="8911687" cy="959682"/>
          </a:xfrm>
        </p:spPr>
        <p:txBody>
          <a:bodyPr>
            <a:normAutofit/>
          </a:bodyPr>
          <a:lstStyle/>
          <a:p>
            <a:r>
              <a:rPr lang="en-GB" sz="4800">
                <a:latin typeface="Bookman Old Style" panose="02050604050505020204" pitchFamily="18" charset="0"/>
              </a:rPr>
              <a:t>Foraging</a:t>
            </a:r>
          </a:p>
        </p:txBody>
      </p:sp>
      <p:pic>
        <p:nvPicPr>
          <p:cNvPr id="4" name="Picture 3" descr="baby-birds.jpg">
            <a:extLst>
              <a:ext uri="{FF2B5EF4-FFF2-40B4-BE49-F238E27FC236}">
                <a16:creationId xmlns:a16="http://schemas.microsoft.com/office/drawing/2014/main" id="{92A47F46-4474-4BA2-AB58-A46FADE0C9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6826" y="2211703"/>
            <a:ext cx="3562539" cy="356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92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FA52-30E9-42DC-A575-3AC6FDF28F0D}"/>
              </a:ext>
            </a:extLst>
          </p:cNvPr>
          <p:cNvSpPr>
            <a:spLocks noGrp="1"/>
          </p:cNvSpPr>
          <p:nvPr>
            <p:ph type="title"/>
          </p:nvPr>
        </p:nvSpPr>
        <p:spPr>
          <a:xfrm>
            <a:off x="2592925" y="624110"/>
            <a:ext cx="8911687" cy="959682"/>
          </a:xfrm>
        </p:spPr>
        <p:txBody>
          <a:bodyPr>
            <a:normAutofit/>
          </a:bodyPr>
          <a:lstStyle/>
          <a:p>
            <a:r>
              <a:rPr lang="en-GB" sz="4800">
                <a:latin typeface="Bookman Old Style" panose="02050604050505020204" pitchFamily="18" charset="0"/>
              </a:rPr>
              <a:t>Foraging</a:t>
            </a:r>
          </a:p>
        </p:txBody>
      </p:sp>
      <p:pic>
        <p:nvPicPr>
          <p:cNvPr id="4" name="Picture 3" descr="baby-birds.jpg">
            <a:extLst>
              <a:ext uri="{FF2B5EF4-FFF2-40B4-BE49-F238E27FC236}">
                <a16:creationId xmlns:a16="http://schemas.microsoft.com/office/drawing/2014/main" id="{92A47F46-4474-4BA2-AB58-A46FADE0C9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6826" y="2211703"/>
            <a:ext cx="3562539" cy="356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a:extLst>
              <a:ext uri="{FF2B5EF4-FFF2-40B4-BE49-F238E27FC236}">
                <a16:creationId xmlns:a16="http://schemas.microsoft.com/office/drawing/2014/main" id="{748E4523-0667-4302-B1F7-EAA9B7F408B1}"/>
              </a:ext>
            </a:extLst>
          </p:cNvPr>
          <p:cNvGrpSpPr/>
          <p:nvPr/>
        </p:nvGrpSpPr>
        <p:grpSpPr>
          <a:xfrm>
            <a:off x="5297558" y="2311250"/>
            <a:ext cx="5858122" cy="3302968"/>
            <a:chOff x="4360916" y="2010436"/>
            <a:chExt cx="7129463" cy="4098461"/>
          </a:xfrm>
        </p:grpSpPr>
        <p:sp>
          <p:nvSpPr>
            <p:cNvPr id="5" name="Line 60">
              <a:extLst>
                <a:ext uri="{FF2B5EF4-FFF2-40B4-BE49-F238E27FC236}">
                  <a16:creationId xmlns:a16="http://schemas.microsoft.com/office/drawing/2014/main" id="{17FC0DE0-8F8B-458A-AF50-BBCF8F570084}"/>
                </a:ext>
              </a:extLst>
            </p:cNvPr>
            <p:cNvSpPr>
              <a:spLocks noChangeShapeType="1"/>
            </p:cNvSpPr>
            <p:nvPr/>
          </p:nvSpPr>
          <p:spPr bwMode="auto">
            <a:xfrm>
              <a:off x="9441506" y="2671161"/>
              <a:ext cx="935038"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6" name="Line 63">
              <a:extLst>
                <a:ext uri="{FF2B5EF4-FFF2-40B4-BE49-F238E27FC236}">
                  <a16:creationId xmlns:a16="http://schemas.microsoft.com/office/drawing/2014/main" id="{315F2706-B4AC-4877-B3BD-1A86B249AF32}"/>
                </a:ext>
              </a:extLst>
            </p:cNvPr>
            <p:cNvSpPr>
              <a:spLocks noChangeShapeType="1"/>
            </p:cNvSpPr>
            <p:nvPr/>
          </p:nvSpPr>
          <p:spPr bwMode="auto">
            <a:xfrm>
              <a:off x="9081144" y="2766411"/>
              <a:ext cx="431800" cy="1943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pic>
          <p:nvPicPr>
            <p:cNvPr id="7" name="Picture 2" descr="C:\Users\bernasco.NSCR\AppData\Local\Microsoft\Windows\Temporary Internet Files\Content.IE5\FB4H8973\MC900355985[1].wmf">
              <a:extLst>
                <a:ext uri="{FF2B5EF4-FFF2-40B4-BE49-F238E27FC236}">
                  <a16:creationId xmlns:a16="http://schemas.microsoft.com/office/drawing/2014/main" id="{57199873-14A7-4943-B35B-AC26A5461436}"/>
                </a:ext>
              </a:extLst>
            </p:cNvPr>
            <p:cNvPicPr>
              <a:picLocks noChangeAspect="1" noChangeArrowheads="1"/>
            </p:cNvPicPr>
            <p:nvPr/>
          </p:nvPicPr>
          <p:blipFill>
            <a:blip r:embed="rId4"/>
            <a:srcRect/>
            <a:stretch>
              <a:fillRect/>
            </a:stretch>
          </p:blipFill>
          <p:spPr bwMode="auto">
            <a:xfrm>
              <a:off x="8466190" y="2010436"/>
              <a:ext cx="908050" cy="735013"/>
            </a:xfrm>
            <a:prstGeom prst="rect">
              <a:avLst/>
            </a:prstGeom>
            <a:solidFill>
              <a:schemeClr val="accent3"/>
            </a:solidFill>
          </p:spPr>
        </p:pic>
        <p:sp>
          <p:nvSpPr>
            <p:cNvPr id="8" name="Line 64">
              <a:extLst>
                <a:ext uri="{FF2B5EF4-FFF2-40B4-BE49-F238E27FC236}">
                  <a16:creationId xmlns:a16="http://schemas.microsoft.com/office/drawing/2014/main" id="{EFBB4682-28C6-47F9-8A27-70AE07F8DE72}"/>
                </a:ext>
              </a:extLst>
            </p:cNvPr>
            <p:cNvSpPr>
              <a:spLocks noChangeShapeType="1"/>
            </p:cNvSpPr>
            <p:nvPr/>
          </p:nvSpPr>
          <p:spPr bwMode="auto">
            <a:xfrm flipH="1">
              <a:off x="5730929" y="2586698"/>
              <a:ext cx="2663825" cy="647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9" name="AutoShape 5">
              <a:extLst>
                <a:ext uri="{FF2B5EF4-FFF2-40B4-BE49-F238E27FC236}">
                  <a16:creationId xmlns:a16="http://schemas.microsoft.com/office/drawing/2014/main" id="{8D5EF14F-6A6A-49B7-89AE-E75ABC1B0135}"/>
                </a:ext>
              </a:extLst>
            </p:cNvPr>
            <p:cNvSpPr>
              <a:spLocks noChangeArrowheads="1"/>
            </p:cNvSpPr>
            <p:nvPr/>
          </p:nvSpPr>
          <p:spPr bwMode="auto">
            <a:xfrm>
              <a:off x="9906054" y="2442236"/>
              <a:ext cx="1584325" cy="1439863"/>
            </a:xfrm>
            <a:prstGeom prst="triangle">
              <a:avLst>
                <a:gd name="adj" fmla="val 50000"/>
              </a:avLst>
            </a:prstGeom>
            <a:solidFill>
              <a:schemeClr val="accent3"/>
            </a:solidFill>
            <a:ln w="12700">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sp>
          <p:nvSpPr>
            <p:cNvPr id="10" name="Oval 3">
              <a:extLst>
                <a:ext uri="{FF2B5EF4-FFF2-40B4-BE49-F238E27FC236}">
                  <a16:creationId xmlns:a16="http://schemas.microsoft.com/office/drawing/2014/main" id="{593234E2-F381-4D7D-9CB1-80FDF63FABE5}"/>
                </a:ext>
              </a:extLst>
            </p:cNvPr>
            <p:cNvSpPr>
              <a:spLocks noChangeArrowheads="1"/>
            </p:cNvSpPr>
            <p:nvPr/>
          </p:nvSpPr>
          <p:spPr bwMode="auto">
            <a:xfrm>
              <a:off x="4360916" y="2745448"/>
              <a:ext cx="1370013" cy="1223962"/>
            </a:xfrm>
            <a:prstGeom prst="ellipse">
              <a:avLst/>
            </a:prstGeom>
            <a:solidFill>
              <a:schemeClr val="accent3"/>
            </a:solidFill>
            <a:ln w="9525">
              <a:solidFill>
                <a:schemeClr val="tx1"/>
              </a:solidFill>
              <a:round/>
              <a:headEnd/>
              <a:tailEnd/>
            </a:ln>
            <a:effectLst/>
          </p:spPr>
          <p:txBody>
            <a:bodyPr wrap="none" anchor="ctr"/>
            <a:lstStyle/>
            <a:p>
              <a:pPr eaLnBrk="0" hangingPunct="0">
                <a:defRPr/>
              </a:pPr>
              <a:endParaRPr lang="nl-NL">
                <a:solidFill>
                  <a:prstClr val="white"/>
                </a:solidFill>
                <a:latin typeface="Palatino Linotype"/>
              </a:endParaRPr>
            </a:p>
          </p:txBody>
        </p:sp>
        <p:sp>
          <p:nvSpPr>
            <p:cNvPr id="11" name="Rectangle 4">
              <a:extLst>
                <a:ext uri="{FF2B5EF4-FFF2-40B4-BE49-F238E27FC236}">
                  <a16:creationId xmlns:a16="http://schemas.microsoft.com/office/drawing/2014/main" id="{2094121F-FA16-4DA0-A4F6-995BA74859D6}"/>
                </a:ext>
              </a:extLst>
            </p:cNvPr>
            <p:cNvSpPr>
              <a:spLocks noChangeArrowheads="1"/>
            </p:cNvSpPr>
            <p:nvPr/>
          </p:nvSpPr>
          <p:spPr bwMode="auto">
            <a:xfrm>
              <a:off x="8537629" y="4740472"/>
              <a:ext cx="1512887" cy="1368425"/>
            </a:xfrm>
            <a:prstGeom prst="rect">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grpSp>
    </p:spTree>
    <p:extLst>
      <p:ext uri="{BB962C8B-B14F-4D97-AF65-F5344CB8AC3E}">
        <p14:creationId xmlns:p14="http://schemas.microsoft.com/office/powerpoint/2010/main" val="1933327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ernasco.NSCR\AppData\Local\Microsoft\Windows\Temporary Internet Files\Content.IE5\FB4H8973\MC900355985[1].wmf"/>
          <p:cNvPicPr>
            <a:picLocks noChangeAspect="1" noChangeArrowheads="1"/>
          </p:cNvPicPr>
          <p:nvPr/>
        </p:nvPicPr>
        <p:blipFill>
          <a:blip r:embed="rId2"/>
          <a:srcRect/>
          <a:stretch>
            <a:fillRect/>
          </a:stretch>
        </p:blipFill>
        <p:spPr bwMode="auto">
          <a:xfrm>
            <a:off x="6527800" y="1838326"/>
            <a:ext cx="908050" cy="735013"/>
          </a:xfrm>
          <a:prstGeom prst="rect">
            <a:avLst/>
          </a:prstGeom>
          <a:solidFill>
            <a:schemeClr val="accent3"/>
          </a:solidFill>
        </p:spPr>
      </p:pic>
      <p:sp>
        <p:nvSpPr>
          <p:cNvPr id="10244" name="Line 60"/>
          <p:cNvSpPr>
            <a:spLocks noChangeShapeType="1"/>
          </p:cNvSpPr>
          <p:nvPr/>
        </p:nvSpPr>
        <p:spPr bwMode="auto">
          <a:xfrm>
            <a:off x="7464425" y="2535238"/>
            <a:ext cx="935038"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0245" name="Line 63"/>
          <p:cNvSpPr>
            <a:spLocks noChangeShapeType="1"/>
          </p:cNvSpPr>
          <p:nvPr/>
        </p:nvSpPr>
        <p:spPr bwMode="auto">
          <a:xfrm>
            <a:off x="7104063" y="2630488"/>
            <a:ext cx="431800" cy="1943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0246" name="Line 64"/>
          <p:cNvSpPr>
            <a:spLocks noChangeShapeType="1"/>
          </p:cNvSpPr>
          <p:nvPr/>
        </p:nvSpPr>
        <p:spPr bwMode="auto">
          <a:xfrm flipH="1">
            <a:off x="3792539" y="2414588"/>
            <a:ext cx="2663825" cy="647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8197" name="AutoShape 5"/>
          <p:cNvSpPr>
            <a:spLocks noChangeArrowheads="1"/>
          </p:cNvSpPr>
          <p:nvPr/>
        </p:nvSpPr>
        <p:spPr bwMode="auto">
          <a:xfrm>
            <a:off x="7967664" y="2270126"/>
            <a:ext cx="1584325" cy="1439863"/>
          </a:xfrm>
          <a:prstGeom prst="triangle">
            <a:avLst>
              <a:gd name="adj" fmla="val 50000"/>
            </a:avLst>
          </a:prstGeom>
          <a:solidFill>
            <a:schemeClr val="accent3"/>
          </a:solidFill>
          <a:ln w="25400">
            <a:solidFill>
              <a:srgbClr val="FF0000"/>
            </a:solidFill>
            <a:miter lim="800000"/>
            <a:headEnd/>
            <a:tailEnd/>
          </a:ln>
          <a:effectLst/>
        </p:spPr>
        <p:txBody>
          <a:bodyPr wrap="none" anchor="ctr"/>
          <a:lstStyle/>
          <a:p>
            <a:pPr eaLnBrk="0" hangingPunct="0">
              <a:defRPr/>
            </a:pPr>
            <a:endParaRPr lang="nl-NL">
              <a:solidFill>
                <a:prstClr val="white"/>
              </a:solidFill>
              <a:latin typeface="Palatino Linotype"/>
            </a:endParaRPr>
          </a:p>
        </p:txBody>
      </p:sp>
      <p:sp>
        <p:nvSpPr>
          <p:cNvPr id="8195" name="Oval 3"/>
          <p:cNvSpPr>
            <a:spLocks noChangeArrowheads="1"/>
          </p:cNvSpPr>
          <p:nvPr/>
        </p:nvSpPr>
        <p:spPr bwMode="auto">
          <a:xfrm>
            <a:off x="2422526" y="2573338"/>
            <a:ext cx="1370013" cy="1223962"/>
          </a:xfrm>
          <a:prstGeom prst="ellipse">
            <a:avLst/>
          </a:prstGeom>
          <a:solidFill>
            <a:schemeClr val="accent3"/>
          </a:solidFill>
          <a:ln w="9525">
            <a:solidFill>
              <a:schemeClr val="tx1"/>
            </a:solidFill>
            <a:round/>
            <a:headEnd/>
            <a:tailEnd/>
          </a:ln>
          <a:effectLst/>
        </p:spPr>
        <p:txBody>
          <a:bodyPr wrap="none" anchor="ctr"/>
          <a:lstStyle/>
          <a:p>
            <a:pPr eaLnBrk="0" hangingPunct="0">
              <a:defRPr/>
            </a:pPr>
            <a:endParaRPr lang="nl-NL">
              <a:solidFill>
                <a:prstClr val="white"/>
              </a:solidFill>
              <a:latin typeface="Palatino Linotype"/>
            </a:endParaRPr>
          </a:p>
        </p:txBody>
      </p:sp>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sp>
        <p:nvSpPr>
          <p:cNvPr id="36" name="Rectangle 4"/>
          <p:cNvSpPr>
            <a:spLocks noChangeArrowheads="1"/>
          </p:cNvSpPr>
          <p:nvPr/>
        </p:nvSpPr>
        <p:spPr bwMode="auto">
          <a:xfrm>
            <a:off x="6599239" y="4645026"/>
            <a:ext cx="1512887" cy="1368425"/>
          </a:xfrm>
          <a:prstGeom prst="rect">
            <a:avLst/>
          </a:prstGeom>
          <a:solidFill>
            <a:schemeClr val="accent3"/>
          </a:solidFill>
          <a:ln w="25400">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sp>
        <p:nvSpPr>
          <p:cNvPr id="10262"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0263" name="TextBox 45"/>
          <p:cNvSpPr txBox="1">
            <a:spLocks noChangeArrowheads="1"/>
          </p:cNvSpPr>
          <p:nvPr/>
        </p:nvSpPr>
        <p:spPr bwMode="auto">
          <a:xfrm>
            <a:off x="7032626" y="3500438"/>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10264" name="TextBox 46"/>
          <p:cNvSpPr txBox="1">
            <a:spLocks noChangeArrowheads="1"/>
          </p:cNvSpPr>
          <p:nvPr/>
        </p:nvSpPr>
        <p:spPr bwMode="auto">
          <a:xfrm>
            <a:off x="7678739" y="236696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1</a:t>
            </a:r>
          </a:p>
        </p:txBody>
      </p:sp>
      <p:sp>
        <p:nvSpPr>
          <p:cNvPr id="10269" name="TextBox 37"/>
          <p:cNvSpPr txBox="1">
            <a:spLocks noChangeArrowheads="1"/>
          </p:cNvSpPr>
          <p:nvPr/>
        </p:nvSpPr>
        <p:spPr bwMode="auto">
          <a:xfrm>
            <a:off x="2049464" y="4941888"/>
            <a:ext cx="33988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b="1" dirty="0">
                <a:solidFill>
                  <a:prstClr val="white"/>
                </a:solidFill>
              </a:rPr>
              <a:t>max (food – distance)</a:t>
            </a:r>
          </a:p>
        </p:txBody>
      </p:sp>
      <p:sp>
        <p:nvSpPr>
          <p:cNvPr id="23" name="Title 1">
            <a:extLst>
              <a:ext uri="{FF2B5EF4-FFF2-40B4-BE49-F238E27FC236}">
                <a16:creationId xmlns:a16="http://schemas.microsoft.com/office/drawing/2014/main" id="{5C78194D-3F2A-412B-BF53-66C7E2955C7B}"/>
              </a:ext>
            </a:extLst>
          </p:cNvPr>
          <p:cNvSpPr txBox="1">
            <a:spLocks/>
          </p:cNvSpPr>
          <p:nvPr/>
        </p:nvSpPr>
        <p:spPr>
          <a:xfrm>
            <a:off x="2592925" y="624110"/>
            <a:ext cx="8911687" cy="959682"/>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800">
                <a:latin typeface="Bookman Old Style" panose="02050604050505020204" pitchFamily="18" charset="0"/>
              </a:rPr>
              <a:t>Where to go? Distance</a:t>
            </a:r>
          </a:p>
        </p:txBody>
      </p:sp>
    </p:spTree>
    <p:extLst>
      <p:ext uri="{BB962C8B-B14F-4D97-AF65-F5344CB8AC3E}">
        <p14:creationId xmlns:p14="http://schemas.microsoft.com/office/powerpoint/2010/main" val="366050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ernasco.NSCR\AppData\Local\Microsoft\Windows\Temporary Internet Files\Content.IE5\FB4H8973\MC900355985[1].wmf"/>
          <p:cNvPicPr>
            <a:picLocks noChangeAspect="1" noChangeArrowheads="1"/>
          </p:cNvPicPr>
          <p:nvPr/>
        </p:nvPicPr>
        <p:blipFill>
          <a:blip r:embed="rId2"/>
          <a:srcRect/>
          <a:stretch>
            <a:fillRect/>
          </a:stretch>
        </p:blipFill>
        <p:spPr bwMode="auto">
          <a:xfrm>
            <a:off x="6527800" y="1838326"/>
            <a:ext cx="908050" cy="735013"/>
          </a:xfrm>
          <a:prstGeom prst="rect">
            <a:avLst/>
          </a:prstGeom>
          <a:solidFill>
            <a:schemeClr val="accent3"/>
          </a:solidFill>
        </p:spPr>
      </p:pic>
      <p:sp>
        <p:nvSpPr>
          <p:cNvPr id="10244" name="Line 60"/>
          <p:cNvSpPr>
            <a:spLocks noChangeShapeType="1"/>
          </p:cNvSpPr>
          <p:nvPr/>
        </p:nvSpPr>
        <p:spPr bwMode="auto">
          <a:xfrm>
            <a:off x="7464425" y="2535238"/>
            <a:ext cx="935038"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0245" name="Line 63"/>
          <p:cNvSpPr>
            <a:spLocks noChangeShapeType="1"/>
          </p:cNvSpPr>
          <p:nvPr/>
        </p:nvSpPr>
        <p:spPr bwMode="auto">
          <a:xfrm>
            <a:off x="7104063" y="2630488"/>
            <a:ext cx="431800" cy="1943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0246" name="Line 64"/>
          <p:cNvSpPr>
            <a:spLocks noChangeShapeType="1"/>
          </p:cNvSpPr>
          <p:nvPr/>
        </p:nvSpPr>
        <p:spPr bwMode="auto">
          <a:xfrm flipH="1">
            <a:off x="3792539" y="2414588"/>
            <a:ext cx="2663825" cy="647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8197" name="AutoShape 5"/>
          <p:cNvSpPr>
            <a:spLocks noChangeArrowheads="1"/>
          </p:cNvSpPr>
          <p:nvPr/>
        </p:nvSpPr>
        <p:spPr bwMode="auto">
          <a:xfrm>
            <a:off x="7967664" y="2270126"/>
            <a:ext cx="1584325" cy="1439863"/>
          </a:xfrm>
          <a:prstGeom prst="triangle">
            <a:avLst>
              <a:gd name="adj" fmla="val 50000"/>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0248"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488" y="2773364"/>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Oval 3"/>
          <p:cNvSpPr>
            <a:spLocks noChangeArrowheads="1"/>
          </p:cNvSpPr>
          <p:nvPr/>
        </p:nvSpPr>
        <p:spPr bwMode="auto">
          <a:xfrm>
            <a:off x="2422526" y="2573338"/>
            <a:ext cx="1370013" cy="1223962"/>
          </a:xfrm>
          <a:prstGeom prst="ellipse">
            <a:avLst/>
          </a:prstGeom>
          <a:solidFill>
            <a:schemeClr val="accent3"/>
          </a:solidFill>
          <a:ln w="9525">
            <a:solidFill>
              <a:schemeClr val="tx1"/>
            </a:solidFill>
            <a:round/>
            <a:headEnd/>
            <a:tailEnd/>
          </a:ln>
          <a:effectLst/>
        </p:spPr>
        <p:txBody>
          <a:bodyPr wrap="none" anchor="ctr"/>
          <a:lstStyle/>
          <a:p>
            <a:pPr eaLnBrk="0" hangingPunct="0">
              <a:defRPr/>
            </a:pPr>
            <a:endParaRPr lang="nl-NL">
              <a:solidFill>
                <a:prstClr val="white"/>
              </a:solidFill>
              <a:latin typeface="Palatino Linotype"/>
            </a:endParaRPr>
          </a:p>
        </p:txBody>
      </p:sp>
      <p:pic>
        <p:nvPicPr>
          <p:cNvPr id="10251"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40000">
            <a:off x="3016250" y="2740026"/>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2"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3489" y="3062289"/>
            <a:ext cx="4968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3"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1813" y="3062289"/>
            <a:ext cx="4953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4"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20000">
            <a:off x="2701925" y="3449639"/>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sp>
        <p:nvSpPr>
          <p:cNvPr id="36" name="Rectangle 4"/>
          <p:cNvSpPr>
            <a:spLocks noChangeArrowheads="1"/>
          </p:cNvSpPr>
          <p:nvPr/>
        </p:nvSpPr>
        <p:spPr bwMode="auto">
          <a:xfrm>
            <a:off x="6599239" y="4645026"/>
            <a:ext cx="1512887" cy="1368425"/>
          </a:xfrm>
          <a:prstGeom prst="rect">
            <a:avLst/>
          </a:prstGeom>
          <a:solidFill>
            <a:schemeClr val="accent3"/>
          </a:solidFill>
          <a:ln w="25400">
            <a:solidFill>
              <a:srgbClr val="FF0000"/>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0258"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6100" y="4789489"/>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9"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40000">
            <a:off x="6670675" y="5083176"/>
            <a:ext cx="496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0"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0000">
            <a:off x="7175500" y="5210176"/>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1"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8525" y="5794376"/>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0263" name="TextBox 45"/>
          <p:cNvSpPr txBox="1">
            <a:spLocks noChangeArrowheads="1"/>
          </p:cNvSpPr>
          <p:nvPr/>
        </p:nvSpPr>
        <p:spPr bwMode="auto">
          <a:xfrm>
            <a:off x="7032626" y="3500438"/>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10264" name="TextBox 46"/>
          <p:cNvSpPr txBox="1">
            <a:spLocks noChangeArrowheads="1"/>
          </p:cNvSpPr>
          <p:nvPr/>
        </p:nvSpPr>
        <p:spPr bwMode="auto">
          <a:xfrm>
            <a:off x="7678739" y="236696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1</a:t>
            </a:r>
          </a:p>
        </p:txBody>
      </p:sp>
      <p:sp>
        <p:nvSpPr>
          <p:cNvPr id="10269" name="TextBox 37"/>
          <p:cNvSpPr txBox="1">
            <a:spLocks noChangeArrowheads="1"/>
          </p:cNvSpPr>
          <p:nvPr/>
        </p:nvSpPr>
        <p:spPr bwMode="auto">
          <a:xfrm>
            <a:off x="2049464" y="4941888"/>
            <a:ext cx="33988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b="1" dirty="0">
                <a:solidFill>
                  <a:prstClr val="white"/>
                </a:solidFill>
              </a:rPr>
              <a:t>max (food – distance)</a:t>
            </a:r>
          </a:p>
        </p:txBody>
      </p:sp>
      <p:sp>
        <p:nvSpPr>
          <p:cNvPr id="31" name="Title 1">
            <a:extLst>
              <a:ext uri="{FF2B5EF4-FFF2-40B4-BE49-F238E27FC236}">
                <a16:creationId xmlns:a16="http://schemas.microsoft.com/office/drawing/2014/main" id="{ADFCA8E6-192E-4266-84AA-4DD0648E1846}"/>
              </a:ext>
            </a:extLst>
          </p:cNvPr>
          <p:cNvSpPr txBox="1">
            <a:spLocks/>
          </p:cNvSpPr>
          <p:nvPr/>
        </p:nvSpPr>
        <p:spPr>
          <a:xfrm>
            <a:off x="2592925" y="624110"/>
            <a:ext cx="8911687" cy="959682"/>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800">
                <a:latin typeface="Bookman Old Style" panose="02050604050505020204" pitchFamily="18" charset="0"/>
              </a:rPr>
              <a:t>Where to go? Add food</a:t>
            </a:r>
          </a:p>
        </p:txBody>
      </p:sp>
    </p:spTree>
    <p:extLst>
      <p:ext uri="{BB962C8B-B14F-4D97-AF65-F5344CB8AC3E}">
        <p14:creationId xmlns:p14="http://schemas.microsoft.com/office/powerpoint/2010/main" val="3401507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ernasco.NSCR\AppData\Local\Microsoft\Windows\Temporary Internet Files\Content.IE5\FB4H8973\MC900355985[1].wmf"/>
          <p:cNvPicPr>
            <a:picLocks noChangeAspect="1" noChangeArrowheads="1"/>
          </p:cNvPicPr>
          <p:nvPr/>
        </p:nvPicPr>
        <p:blipFill>
          <a:blip r:embed="rId2"/>
          <a:srcRect/>
          <a:stretch>
            <a:fillRect/>
          </a:stretch>
        </p:blipFill>
        <p:spPr bwMode="auto">
          <a:xfrm>
            <a:off x="6527800" y="1838326"/>
            <a:ext cx="908050" cy="735013"/>
          </a:xfrm>
          <a:prstGeom prst="rect">
            <a:avLst/>
          </a:prstGeom>
          <a:solidFill>
            <a:schemeClr val="accent3"/>
          </a:solidFill>
        </p:spPr>
      </p:pic>
      <p:sp>
        <p:nvSpPr>
          <p:cNvPr id="11268" name="Line 60"/>
          <p:cNvSpPr>
            <a:spLocks noChangeShapeType="1"/>
          </p:cNvSpPr>
          <p:nvPr/>
        </p:nvSpPr>
        <p:spPr bwMode="auto">
          <a:xfrm>
            <a:off x="7464425" y="2535238"/>
            <a:ext cx="935038" cy="431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1269" name="Line 63"/>
          <p:cNvSpPr>
            <a:spLocks noChangeShapeType="1"/>
          </p:cNvSpPr>
          <p:nvPr/>
        </p:nvSpPr>
        <p:spPr bwMode="auto">
          <a:xfrm>
            <a:off x="7104063" y="2630488"/>
            <a:ext cx="431800" cy="19431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11270" name="Line 64"/>
          <p:cNvSpPr>
            <a:spLocks noChangeShapeType="1"/>
          </p:cNvSpPr>
          <p:nvPr/>
        </p:nvSpPr>
        <p:spPr bwMode="auto">
          <a:xfrm flipH="1">
            <a:off x="3792539" y="2414588"/>
            <a:ext cx="2663825" cy="647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nl-NL">
              <a:solidFill>
                <a:prstClr val="white"/>
              </a:solidFill>
              <a:latin typeface="Palatino Linotype"/>
            </a:endParaRPr>
          </a:p>
        </p:txBody>
      </p:sp>
      <p:sp>
        <p:nvSpPr>
          <p:cNvPr id="8197" name="AutoShape 5"/>
          <p:cNvSpPr>
            <a:spLocks noChangeArrowheads="1"/>
          </p:cNvSpPr>
          <p:nvPr/>
        </p:nvSpPr>
        <p:spPr bwMode="auto">
          <a:xfrm>
            <a:off x="7967664" y="2270126"/>
            <a:ext cx="1584325" cy="1439863"/>
          </a:xfrm>
          <a:prstGeom prst="triangle">
            <a:avLst>
              <a:gd name="adj" fmla="val 50000"/>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1272"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488" y="2773364"/>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3" name="Group 156"/>
          <p:cNvGrpSpPr>
            <a:grpSpLocks/>
          </p:cNvGrpSpPr>
          <p:nvPr/>
        </p:nvGrpSpPr>
        <p:grpSpPr bwMode="auto">
          <a:xfrm>
            <a:off x="6599239" y="4645026"/>
            <a:ext cx="1546225" cy="1368425"/>
            <a:chOff x="5004048" y="4364732"/>
            <a:chExt cx="1545779" cy="1368524"/>
          </a:xfrm>
        </p:grpSpPr>
        <p:sp>
          <p:nvSpPr>
            <p:cNvPr id="8196" name="Rectangle 4"/>
            <p:cNvSpPr>
              <a:spLocks noChangeArrowheads="1"/>
            </p:cNvSpPr>
            <p:nvPr/>
          </p:nvSpPr>
          <p:spPr bwMode="auto">
            <a:xfrm>
              <a:off x="5004048" y="4364732"/>
              <a:ext cx="1512451" cy="1368524"/>
            </a:xfrm>
            <a:prstGeom prst="rect">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1302"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9507" y="4437112"/>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3"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1515" y="5085184"/>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4"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7419" y="5229200"/>
              <a:ext cx="538312"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5"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731" y="4509120"/>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6"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40000">
              <a:off x="5075411" y="4937328"/>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07"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0000">
              <a:off x="5579467" y="4941168"/>
              <a:ext cx="495760" cy="19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5" name="Oval 3"/>
          <p:cNvSpPr>
            <a:spLocks noChangeArrowheads="1"/>
          </p:cNvSpPr>
          <p:nvPr/>
        </p:nvSpPr>
        <p:spPr bwMode="auto">
          <a:xfrm>
            <a:off x="2422526" y="2573338"/>
            <a:ext cx="1370013" cy="1223962"/>
          </a:xfrm>
          <a:prstGeom prst="ellipse">
            <a:avLst/>
          </a:prstGeom>
          <a:solidFill>
            <a:schemeClr val="accent3"/>
          </a:solidFill>
          <a:ln w="38100">
            <a:solidFill>
              <a:srgbClr val="FF0000"/>
            </a:solidFill>
            <a:round/>
            <a:headEnd/>
            <a:tailEnd/>
          </a:ln>
          <a:effectLst/>
        </p:spPr>
        <p:txBody>
          <a:bodyPr wrap="none" anchor="ctr"/>
          <a:lstStyle/>
          <a:p>
            <a:pPr eaLnBrk="0" hangingPunct="0">
              <a:defRPr/>
            </a:pPr>
            <a:endParaRPr lang="nl-NL">
              <a:solidFill>
                <a:prstClr val="white"/>
              </a:solidFill>
              <a:latin typeface="Palatino Linotype"/>
            </a:endParaRPr>
          </a:p>
        </p:txBody>
      </p:sp>
      <p:pic>
        <p:nvPicPr>
          <p:cNvPr id="11275"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40000">
            <a:off x="3016250" y="2740026"/>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6"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3489" y="3062289"/>
            <a:ext cx="4968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7"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1813" y="3062289"/>
            <a:ext cx="4953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8"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20000">
            <a:off x="2586038" y="3449639"/>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2" name="Text Box 50"/>
          <p:cNvSpPr txBox="1">
            <a:spLocks noChangeArrowheads="1"/>
          </p:cNvSpPr>
          <p:nvPr/>
        </p:nvSpPr>
        <p:spPr bwMode="auto">
          <a:xfrm>
            <a:off x="3143250" y="6157913"/>
            <a:ext cx="865188"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food</a:t>
            </a:r>
          </a:p>
        </p:txBody>
      </p:sp>
      <p:sp>
        <p:nvSpPr>
          <p:cNvPr id="36" name="Rectangle 4"/>
          <p:cNvSpPr>
            <a:spLocks noChangeArrowheads="1"/>
          </p:cNvSpPr>
          <p:nvPr/>
        </p:nvSpPr>
        <p:spPr bwMode="auto">
          <a:xfrm>
            <a:off x="6599239" y="4645026"/>
            <a:ext cx="1512887" cy="1368425"/>
          </a:xfrm>
          <a:prstGeom prst="rect">
            <a:avLst/>
          </a:prstGeom>
          <a:solidFill>
            <a:schemeClr val="accent3"/>
          </a:solidFill>
          <a:ln w="9525">
            <a:solidFill>
              <a:schemeClr val="tx1"/>
            </a:solidFill>
            <a:miter lim="800000"/>
            <a:headEnd/>
            <a:tailEnd/>
          </a:ln>
          <a:effectLst/>
        </p:spPr>
        <p:txBody>
          <a:bodyPr wrap="none" anchor="ctr"/>
          <a:lstStyle/>
          <a:p>
            <a:pPr eaLnBrk="0" hangingPunct="0">
              <a:defRPr/>
            </a:pPr>
            <a:endParaRPr lang="nl-NL">
              <a:solidFill>
                <a:prstClr val="white"/>
              </a:solidFill>
              <a:latin typeface="Palatino Linotype"/>
            </a:endParaRPr>
          </a:p>
        </p:txBody>
      </p:sp>
      <p:pic>
        <p:nvPicPr>
          <p:cNvPr id="11282"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6100" y="4789489"/>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3"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40000">
            <a:off x="6670675" y="5083176"/>
            <a:ext cx="4968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4"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00000">
            <a:off x="7175500" y="5210176"/>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5" name="Picture 7" descr="C:\Users\bernasco.NSCR\AppData\Local\Microsoft\Windows\Temporary Internet Files\Content.IE5\UVMNR6XX\MC90023224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8525" y="5794376"/>
            <a:ext cx="495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6" name="TextBox 7"/>
          <p:cNvSpPr txBox="1">
            <a:spLocks noChangeArrowheads="1"/>
          </p:cNvSpPr>
          <p:nvPr/>
        </p:nvSpPr>
        <p:spPr bwMode="auto">
          <a:xfrm>
            <a:off x="4943476" y="2389189"/>
            <a:ext cx="360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3</a:t>
            </a:r>
          </a:p>
        </p:txBody>
      </p:sp>
      <p:sp>
        <p:nvSpPr>
          <p:cNvPr id="11287" name="TextBox 45"/>
          <p:cNvSpPr txBox="1">
            <a:spLocks noChangeArrowheads="1"/>
          </p:cNvSpPr>
          <p:nvPr/>
        </p:nvSpPr>
        <p:spPr bwMode="auto">
          <a:xfrm>
            <a:off x="7032626" y="3500438"/>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2</a:t>
            </a:r>
          </a:p>
        </p:txBody>
      </p:sp>
      <p:sp>
        <p:nvSpPr>
          <p:cNvPr id="11288" name="TextBox 46"/>
          <p:cNvSpPr txBox="1">
            <a:spLocks noChangeArrowheads="1"/>
          </p:cNvSpPr>
          <p:nvPr/>
        </p:nvSpPr>
        <p:spPr bwMode="auto">
          <a:xfrm>
            <a:off x="7678739" y="2366963"/>
            <a:ext cx="3587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a:solidFill>
                  <a:prstClr val="white"/>
                </a:solidFill>
              </a:rPr>
              <a:t>1</a:t>
            </a:r>
          </a:p>
        </p:txBody>
      </p:sp>
      <p:pic>
        <p:nvPicPr>
          <p:cNvPr id="11292"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9913" y="3278189"/>
            <a:ext cx="5381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3"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3213" y="5510214"/>
            <a:ext cx="5381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4"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8088" y="5334000"/>
            <a:ext cx="5381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5"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7301" y="4738689"/>
            <a:ext cx="53816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96" name="Picture 6" descr="C:\Users\bernasco.NSCR\AppData\Local\Microsoft\Windows\Temporary Internet Files\Content.IE5\F8I93E3O\MC90005098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2776" y="3162300"/>
            <a:ext cx="5381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49"/>
          <p:cNvSpPr txBox="1">
            <a:spLocks noChangeArrowheads="1"/>
          </p:cNvSpPr>
          <p:nvPr/>
        </p:nvSpPr>
        <p:spPr bwMode="auto">
          <a:xfrm>
            <a:off x="3143251" y="5726113"/>
            <a:ext cx="1152525" cy="366712"/>
          </a:xfrm>
          <a:prstGeom prst="rect">
            <a:avLst/>
          </a:prstGeom>
          <a:noFill/>
          <a:ln w="9525">
            <a:noFill/>
            <a:miter lim="800000"/>
            <a:headEnd/>
            <a:tailEnd/>
          </a:ln>
          <a:effectLst/>
        </p:spPr>
        <p:txBody>
          <a:bodyPr>
            <a:spAutoFit/>
          </a:bodyPr>
          <a:lstStyle/>
          <a:p>
            <a:pPr eaLnBrk="0" hangingPunct="0">
              <a:spcBef>
                <a:spcPct val="50000"/>
              </a:spcBef>
              <a:defRPr/>
            </a:pPr>
            <a:r>
              <a:rPr lang="en-US">
                <a:solidFill>
                  <a:prstClr val="white"/>
                </a:solidFill>
                <a:latin typeface="Palatino Linotype"/>
              </a:rPr>
              <a:t>predator</a:t>
            </a:r>
          </a:p>
        </p:txBody>
      </p:sp>
      <p:sp>
        <p:nvSpPr>
          <p:cNvPr id="11300" name="TextBox 52"/>
          <p:cNvSpPr txBox="1">
            <a:spLocks noChangeArrowheads="1"/>
          </p:cNvSpPr>
          <p:nvPr/>
        </p:nvSpPr>
        <p:spPr bwMode="auto">
          <a:xfrm>
            <a:off x="2049464" y="4941888"/>
            <a:ext cx="4333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nl-NL" altLang="nl-NL" b="1" dirty="0">
                <a:solidFill>
                  <a:prstClr val="white"/>
                </a:solidFill>
              </a:rPr>
              <a:t>max (food – distance – predators)</a:t>
            </a:r>
          </a:p>
        </p:txBody>
      </p:sp>
      <p:sp>
        <p:nvSpPr>
          <p:cNvPr id="42" name="Title 1">
            <a:extLst>
              <a:ext uri="{FF2B5EF4-FFF2-40B4-BE49-F238E27FC236}">
                <a16:creationId xmlns:a16="http://schemas.microsoft.com/office/drawing/2014/main" id="{EBC9D9A9-F876-4119-98B2-5E725351EE75}"/>
              </a:ext>
            </a:extLst>
          </p:cNvPr>
          <p:cNvSpPr txBox="1">
            <a:spLocks/>
          </p:cNvSpPr>
          <p:nvPr/>
        </p:nvSpPr>
        <p:spPr>
          <a:xfrm>
            <a:off x="2592925" y="624110"/>
            <a:ext cx="8911687" cy="959682"/>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800">
                <a:latin typeface="Bookman Old Style" panose="02050604050505020204" pitchFamily="18" charset="0"/>
              </a:rPr>
              <a:t>Where to go? Add predators</a:t>
            </a:r>
          </a:p>
        </p:txBody>
      </p:sp>
    </p:spTree>
    <p:extLst>
      <p:ext uri="{BB962C8B-B14F-4D97-AF65-F5344CB8AC3E}">
        <p14:creationId xmlns:p14="http://schemas.microsoft.com/office/powerpoint/2010/main" val="1306676184"/>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Wis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1018</TotalTime>
  <Words>1308</Words>
  <Application>Microsoft Office PowerPoint</Application>
  <PresentationFormat>Widescreen</PresentationFormat>
  <Paragraphs>422</Paragraphs>
  <Slides>27</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Arial</vt:lpstr>
      <vt:lpstr>Bookman Old Style</vt:lpstr>
      <vt:lpstr>Calibri</vt:lpstr>
      <vt:lpstr>Cambria Math</vt:lpstr>
      <vt:lpstr>Century Gothic</vt:lpstr>
      <vt:lpstr>Franklin Gothic Book</vt:lpstr>
      <vt:lpstr>Palatino Linotype</vt:lpstr>
      <vt:lpstr>Wingdings</vt:lpstr>
      <vt:lpstr>Wingdings 3</vt:lpstr>
      <vt:lpstr>1_RetrospectVTI</vt:lpstr>
      <vt:lpstr>Wisp</vt:lpstr>
      <vt:lpstr>Discrete spatial choice in R</vt:lpstr>
      <vt:lpstr>Choice</vt:lpstr>
      <vt:lpstr>Discrete choice examples</vt:lpstr>
      <vt:lpstr>Four elements of choice</vt:lpstr>
      <vt:lpstr>Foraging</vt:lpstr>
      <vt:lpstr>Foraging</vt:lpstr>
      <vt:lpstr>PowerPoint Presentation</vt:lpstr>
      <vt:lpstr>PowerPoint Presentation</vt:lpstr>
      <vt:lpstr>PowerPoint Presentation</vt:lpstr>
      <vt:lpstr>Four elements of choice</vt:lpstr>
      <vt:lpstr>Four elements of choice</vt:lpstr>
      <vt:lpstr>Where to go? Add math</vt:lpstr>
      <vt:lpstr>Where to go? Add math</vt:lpstr>
      <vt:lpstr>Where to go? Add math</vt:lpstr>
      <vt:lpstr>Where to go? Add math</vt:lpstr>
      <vt:lpstr>PowerPoint Presentation</vt:lpstr>
      <vt:lpstr>PowerPoint Presentation</vt:lpstr>
      <vt:lpstr>PowerPoint Presentation</vt:lpstr>
      <vt:lpstr>PowerPoint Presentation</vt:lpstr>
      <vt:lpstr>Aim of discrete choice analysis</vt:lpstr>
      <vt:lpstr>Interpretation</vt:lpstr>
      <vt:lpstr>Data structure</vt:lpstr>
      <vt:lpstr>Data structure (add one bird)</vt:lpstr>
      <vt:lpstr>Data organization</vt:lpstr>
      <vt:lpstr>Data organization</vt:lpstr>
      <vt:lpstr>Data organization</vt:lpstr>
      <vt:lpstr>Next: discrete spatial choice in 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spatial choice in R</dc:title>
  <dc:creator>Bernasco</dc:creator>
  <cp:lastModifiedBy>Bernasco</cp:lastModifiedBy>
  <cp:revision>41</cp:revision>
  <dcterms:created xsi:type="dcterms:W3CDTF">2022-04-02T20:33:17Z</dcterms:created>
  <dcterms:modified xsi:type="dcterms:W3CDTF">2022-04-14T04:48:48Z</dcterms:modified>
</cp:coreProperties>
</file>